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3" r:id="rId5"/>
    <p:sldId id="262" r:id="rId6"/>
    <p:sldId id="257" r:id="rId7"/>
    <p:sldId id="266" r:id="rId8"/>
    <p:sldId id="270" r:id="rId9"/>
    <p:sldId id="259" r:id="rId10"/>
    <p:sldId id="260" r:id="rId11"/>
    <p:sldId id="261" r:id="rId12"/>
    <p:sldId id="264" r:id="rId13"/>
    <p:sldId id="265" r:id="rId14"/>
    <p:sldId id="267" r:id="rId15"/>
    <p:sldId id="258" r:id="rId16"/>
    <p:sldId id="268" r:id="rId17"/>
    <p:sldId id="269" r:id="rId1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108B8-8075-4D5B-B749-ABA0916896B3}" v="1" dt="2020-04-01T08:19:07.3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3" autoAdjust="0"/>
    <p:restoredTop sz="94660"/>
  </p:normalViewPr>
  <p:slideViewPr>
    <p:cSldViewPr snapToGrid="0">
      <p:cViewPr varScale="1">
        <p:scale>
          <a:sx n="86" d="100"/>
          <a:sy n="86" d="100"/>
        </p:scale>
        <p:origin x="4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82" cy="494337"/>
          </a:xfrm>
          <a:prstGeom prst="rect">
            <a:avLst/>
          </a:prstGeom>
        </p:spPr>
        <p:txBody>
          <a:bodyPr vert="horz" lIns="90151" tIns="45075" rIns="90151" bIns="45075" rtlCol="0"/>
          <a:lstStyle>
            <a:lvl1pPr algn="l">
              <a:defRPr sz="1200"/>
            </a:lvl1pPr>
          </a:lstStyle>
          <a:p>
            <a:endParaRPr lang="en-GB"/>
          </a:p>
        </p:txBody>
      </p:sp>
      <p:sp>
        <p:nvSpPr>
          <p:cNvPr id="3" name="Date Placeholder 2"/>
          <p:cNvSpPr>
            <a:spLocks noGrp="1"/>
          </p:cNvSpPr>
          <p:nvPr>
            <p:ph type="dt" idx="1"/>
          </p:nvPr>
        </p:nvSpPr>
        <p:spPr>
          <a:xfrm>
            <a:off x="3849927" y="0"/>
            <a:ext cx="2946182" cy="494337"/>
          </a:xfrm>
          <a:prstGeom prst="rect">
            <a:avLst/>
          </a:prstGeom>
        </p:spPr>
        <p:txBody>
          <a:bodyPr vert="horz" lIns="90151" tIns="45075" rIns="90151" bIns="45075" rtlCol="0"/>
          <a:lstStyle>
            <a:lvl1pPr algn="r">
              <a:defRPr sz="1200"/>
            </a:lvl1pPr>
          </a:lstStyle>
          <a:p>
            <a:fld id="{12B93354-5ACE-41D6-B09D-C19E36608D9B}" type="datetimeFigureOut">
              <a:rPr lang="en-GB" smtClean="0"/>
              <a:t>31/03/2020</a:t>
            </a:fld>
            <a:endParaRPr lang="en-GB"/>
          </a:p>
        </p:txBody>
      </p:sp>
      <p:sp>
        <p:nvSpPr>
          <p:cNvPr id="4" name="Slide Image Placeholder 3"/>
          <p:cNvSpPr>
            <a:spLocks noGrp="1" noRot="1" noChangeAspect="1"/>
          </p:cNvSpPr>
          <p:nvPr>
            <p:ph type="sldImg" idx="2"/>
          </p:nvPr>
        </p:nvSpPr>
        <p:spPr>
          <a:xfrm>
            <a:off x="436563" y="1233488"/>
            <a:ext cx="5924550" cy="3332162"/>
          </a:xfrm>
          <a:prstGeom prst="rect">
            <a:avLst/>
          </a:prstGeom>
          <a:noFill/>
          <a:ln w="12700">
            <a:solidFill>
              <a:prstClr val="black"/>
            </a:solidFill>
          </a:ln>
        </p:spPr>
        <p:txBody>
          <a:bodyPr vert="horz" lIns="90151" tIns="45075" rIns="90151" bIns="45075" rtlCol="0" anchor="ctr"/>
          <a:lstStyle/>
          <a:p>
            <a:endParaRPr lang="en-GB"/>
          </a:p>
        </p:txBody>
      </p:sp>
      <p:sp>
        <p:nvSpPr>
          <p:cNvPr id="5" name="Notes Placeholder 4"/>
          <p:cNvSpPr>
            <a:spLocks noGrp="1"/>
          </p:cNvSpPr>
          <p:nvPr>
            <p:ph type="body" sz="quarter" idx="3"/>
          </p:nvPr>
        </p:nvSpPr>
        <p:spPr>
          <a:xfrm>
            <a:off x="679768" y="4750956"/>
            <a:ext cx="5438140" cy="3887429"/>
          </a:xfrm>
          <a:prstGeom prst="rect">
            <a:avLst/>
          </a:prstGeom>
        </p:spPr>
        <p:txBody>
          <a:bodyPr vert="horz" lIns="90151" tIns="45075" rIns="90151" bIns="450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326"/>
            <a:ext cx="2946182" cy="494337"/>
          </a:xfrm>
          <a:prstGeom prst="rect">
            <a:avLst/>
          </a:prstGeom>
        </p:spPr>
        <p:txBody>
          <a:bodyPr vert="horz" lIns="90151" tIns="45075" rIns="90151" bIns="45075" rtlCol="0" anchor="b"/>
          <a:lstStyle>
            <a:lvl1pPr algn="l">
              <a:defRPr sz="1200"/>
            </a:lvl1pPr>
          </a:lstStyle>
          <a:p>
            <a:endParaRPr lang="en-GB"/>
          </a:p>
        </p:txBody>
      </p:sp>
      <p:sp>
        <p:nvSpPr>
          <p:cNvPr id="7" name="Slide Number Placeholder 6"/>
          <p:cNvSpPr>
            <a:spLocks noGrp="1"/>
          </p:cNvSpPr>
          <p:nvPr>
            <p:ph type="sldNum" sz="quarter" idx="5"/>
          </p:nvPr>
        </p:nvSpPr>
        <p:spPr>
          <a:xfrm>
            <a:off x="3849927" y="9378326"/>
            <a:ext cx="2946182" cy="494337"/>
          </a:xfrm>
          <a:prstGeom prst="rect">
            <a:avLst/>
          </a:prstGeom>
        </p:spPr>
        <p:txBody>
          <a:bodyPr vert="horz" lIns="90151" tIns="45075" rIns="90151" bIns="45075" rtlCol="0" anchor="b"/>
          <a:lstStyle>
            <a:lvl1pPr algn="r">
              <a:defRPr sz="1200"/>
            </a:lvl1pPr>
          </a:lstStyle>
          <a:p>
            <a:fld id="{5205CBF3-652D-4D11-9BB4-9B5691196F5A}" type="slidenum">
              <a:rPr lang="en-GB" smtClean="0"/>
              <a:t>‹#›</a:t>
            </a:fld>
            <a:endParaRPr lang="en-GB"/>
          </a:p>
        </p:txBody>
      </p:sp>
    </p:spTree>
    <p:extLst>
      <p:ext uri="{BB962C8B-B14F-4D97-AF65-F5344CB8AC3E}">
        <p14:creationId xmlns:p14="http://schemas.microsoft.com/office/powerpoint/2010/main" val="292415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29AF-FF4A-40ED-B505-2C85BC9C40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5F0115-9F6B-4737-9587-1EEA61573B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2C5202-29D9-428E-B3A6-7BCA81C64B82}"/>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5" name="Footer Placeholder 4">
            <a:extLst>
              <a:ext uri="{FF2B5EF4-FFF2-40B4-BE49-F238E27FC236}">
                <a16:creationId xmlns:a16="http://schemas.microsoft.com/office/drawing/2014/main" id="{F75922DC-CDD7-4B4E-8FB4-3704DCE06E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2BE017-F7AD-4897-97B0-B47C72598C44}"/>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239010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3892D-2EE2-4853-BF29-823E9EC628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0C9E6B-3CBD-43DE-A790-7EEB78240E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B37898-0E23-482A-98BE-E01C51E1A170}"/>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5" name="Footer Placeholder 4">
            <a:extLst>
              <a:ext uri="{FF2B5EF4-FFF2-40B4-BE49-F238E27FC236}">
                <a16:creationId xmlns:a16="http://schemas.microsoft.com/office/drawing/2014/main" id="{B1F87326-BBB3-40C6-87D4-99F4291CC1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54C95-DA4C-46F1-95A5-58DD2C0AF73E}"/>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303816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5B1DC1-F681-45F8-B344-C00A3F1958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71715B-C22E-41A1-94FE-B8E5CF1975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CB467C-4FA8-4464-9257-0598E7097A14}"/>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5" name="Footer Placeholder 4">
            <a:extLst>
              <a:ext uri="{FF2B5EF4-FFF2-40B4-BE49-F238E27FC236}">
                <a16:creationId xmlns:a16="http://schemas.microsoft.com/office/drawing/2014/main" id="{FA70D291-AD63-418E-A571-B61B3E2B4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F9EFC6-9E3E-4DE2-A2E6-3B0884B21C06}"/>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427924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8C91-93FC-4CC7-BCAF-CF6C53A2CA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2DD85A-587C-40F7-A2A2-A62C321A54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9888E5-146B-40E3-9BB6-A594A15FD89F}"/>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5" name="Footer Placeholder 4">
            <a:extLst>
              <a:ext uri="{FF2B5EF4-FFF2-40B4-BE49-F238E27FC236}">
                <a16:creationId xmlns:a16="http://schemas.microsoft.com/office/drawing/2014/main" id="{5FA80A6D-9F88-4404-84FC-6B0843151C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3729CA-1EF9-4772-9A98-1691C2F3F50B}"/>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207140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5726-1ABA-4998-979F-CF306367E0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C89828E-62ED-4127-B309-97600E5F74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2D0137-76B7-4AE2-B4C0-5AC8350AF6A8}"/>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5" name="Footer Placeholder 4">
            <a:extLst>
              <a:ext uri="{FF2B5EF4-FFF2-40B4-BE49-F238E27FC236}">
                <a16:creationId xmlns:a16="http://schemas.microsoft.com/office/drawing/2014/main" id="{EB0B1914-F447-4F3C-AE5C-08EA10F50F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A11D13-B068-484A-994F-ECF2B19CAAC0}"/>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167031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782D5-4F4C-4135-B998-D63477685D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2E781D-73D2-4252-B6EE-2110006FE3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AE3E76-CA4B-4A59-882B-6763AB8267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B0E586-3EF0-4B8C-A6B1-91337DA6C0CD}"/>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6" name="Footer Placeholder 5">
            <a:extLst>
              <a:ext uri="{FF2B5EF4-FFF2-40B4-BE49-F238E27FC236}">
                <a16:creationId xmlns:a16="http://schemas.microsoft.com/office/drawing/2014/main" id="{BFF238A2-C0E6-4F36-B0D1-6B8868B532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A87058-612B-426B-89BA-F53BB5BC6ECF}"/>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2642261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0DA2-5D7B-4AFE-83F0-A86F442DDF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0513E1-505D-477A-B52A-B109BA7B69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DA409C-9479-4D98-9942-B4692CFD58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E165D3-33A3-4145-9C97-36BCD2851E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1225F-F514-4D54-8EBE-499008278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E2940AB-D2A6-4138-B706-1949458BFA22}"/>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8" name="Footer Placeholder 7">
            <a:extLst>
              <a:ext uri="{FF2B5EF4-FFF2-40B4-BE49-F238E27FC236}">
                <a16:creationId xmlns:a16="http://schemas.microsoft.com/office/drawing/2014/main" id="{63F32C88-8031-4F4E-B166-5D72AA1FEF0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F4062-ABC6-43FC-BC5D-BC788B028944}"/>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429436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806E-EF03-433E-BF61-50A8075854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89B8C7-9A90-4327-9306-44197C39AA93}"/>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4" name="Footer Placeholder 3">
            <a:extLst>
              <a:ext uri="{FF2B5EF4-FFF2-40B4-BE49-F238E27FC236}">
                <a16:creationId xmlns:a16="http://schemas.microsoft.com/office/drawing/2014/main" id="{88597FE4-AD69-451F-8FBC-DA7981AA44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0A9A18-47B2-485C-9623-8F9EFBEF0C43}"/>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196973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4465C-B5AB-4DBE-81F2-2C56D069561F}"/>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3" name="Footer Placeholder 2">
            <a:extLst>
              <a:ext uri="{FF2B5EF4-FFF2-40B4-BE49-F238E27FC236}">
                <a16:creationId xmlns:a16="http://schemas.microsoft.com/office/drawing/2014/main" id="{7F4DD799-6E04-49A5-B61C-F29F4E1C3A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6A850B-7CFF-43BA-AB1A-D977E6FD6C05}"/>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53533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E2B9C-B233-4A4D-8226-7E8647DF3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574E4B-A582-4C78-8139-C1C7B98BA1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2497AC-665D-40ED-AA28-48310CCF4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5B01D-690C-46B2-80FC-B6940379895A}"/>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6" name="Footer Placeholder 5">
            <a:extLst>
              <a:ext uri="{FF2B5EF4-FFF2-40B4-BE49-F238E27FC236}">
                <a16:creationId xmlns:a16="http://schemas.microsoft.com/office/drawing/2014/main" id="{FAC35A51-AB1A-4FF0-AB9C-8C1EACFB73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0FC960-D44C-4EC9-88B8-F21D3612D015}"/>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349462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4FB7-1D70-42A1-8C11-979CF6784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AD21BE-9777-43B5-89FB-8C1EDBC79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29318A-6A75-46FF-BBB1-F77E490DE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47D00-2059-4659-9F0E-83EB119D8948}"/>
              </a:ext>
            </a:extLst>
          </p:cNvPr>
          <p:cNvSpPr>
            <a:spLocks noGrp="1"/>
          </p:cNvSpPr>
          <p:nvPr>
            <p:ph type="dt" sz="half" idx="10"/>
          </p:nvPr>
        </p:nvSpPr>
        <p:spPr/>
        <p:txBody>
          <a:bodyPr/>
          <a:lstStyle/>
          <a:p>
            <a:fld id="{ED8EB6CC-1B13-4015-9E59-D8367A1C3899}" type="datetimeFigureOut">
              <a:rPr lang="en-GB" smtClean="0"/>
              <a:t>31/03/2020</a:t>
            </a:fld>
            <a:endParaRPr lang="en-GB"/>
          </a:p>
        </p:txBody>
      </p:sp>
      <p:sp>
        <p:nvSpPr>
          <p:cNvPr id="6" name="Footer Placeholder 5">
            <a:extLst>
              <a:ext uri="{FF2B5EF4-FFF2-40B4-BE49-F238E27FC236}">
                <a16:creationId xmlns:a16="http://schemas.microsoft.com/office/drawing/2014/main" id="{156D16BD-0E9A-4778-A4AD-389CCA49C5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7BFA25-689C-4CAF-89DD-3D8D16B3C29C}"/>
              </a:ext>
            </a:extLst>
          </p:cNvPr>
          <p:cNvSpPr>
            <a:spLocks noGrp="1"/>
          </p:cNvSpPr>
          <p:nvPr>
            <p:ph type="sldNum" sz="quarter" idx="12"/>
          </p:nvPr>
        </p:nvSpPr>
        <p:spPr/>
        <p:txBody>
          <a:bodyPr/>
          <a:lstStyle/>
          <a:p>
            <a:fld id="{228730E1-8C86-4650-8A37-41D1BC6DF431}" type="slidenum">
              <a:rPr lang="en-GB" smtClean="0"/>
              <a:t>‹#›</a:t>
            </a:fld>
            <a:endParaRPr lang="en-GB"/>
          </a:p>
        </p:txBody>
      </p:sp>
    </p:spTree>
    <p:extLst>
      <p:ext uri="{BB962C8B-B14F-4D97-AF65-F5344CB8AC3E}">
        <p14:creationId xmlns:p14="http://schemas.microsoft.com/office/powerpoint/2010/main" val="54736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08C772-09A4-4329-9A1F-BE6E6A65D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D3417C-87D1-4AE5-8854-BD9746027F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08877E-0516-4DE1-9140-E7A2D408C5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EB6CC-1B13-4015-9E59-D8367A1C3899}" type="datetimeFigureOut">
              <a:rPr lang="en-GB" smtClean="0"/>
              <a:t>31/03/2020</a:t>
            </a:fld>
            <a:endParaRPr lang="en-GB"/>
          </a:p>
        </p:txBody>
      </p:sp>
      <p:sp>
        <p:nvSpPr>
          <p:cNvPr id="5" name="Footer Placeholder 4">
            <a:extLst>
              <a:ext uri="{FF2B5EF4-FFF2-40B4-BE49-F238E27FC236}">
                <a16:creationId xmlns:a16="http://schemas.microsoft.com/office/drawing/2014/main" id="{8A3586EE-C3B8-464D-91B6-5DDD0C92D7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E11F3D-B21D-45AB-9B65-AD8536968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730E1-8C86-4650-8A37-41D1BC6DF431}" type="slidenum">
              <a:rPr lang="en-GB" smtClean="0"/>
              <a:t>‹#›</a:t>
            </a:fld>
            <a:endParaRPr lang="en-GB"/>
          </a:p>
        </p:txBody>
      </p:sp>
    </p:spTree>
    <p:extLst>
      <p:ext uri="{BB962C8B-B14F-4D97-AF65-F5344CB8AC3E}">
        <p14:creationId xmlns:p14="http://schemas.microsoft.com/office/powerpoint/2010/main" val="271670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setbikes.com/activitypac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facebook.com/OSETbike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facebook.com/OSETbik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facebook.com/OSETbike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facebook.com/OSETbik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facebook.com/OSETbik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osetbikes.com/activitypac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facebook.com/OSETbik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facebook.com/OSETbik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4AAB29-F5D4-476D-A9BB-FE7F979C5A09}"/>
              </a:ext>
            </a:extLst>
          </p:cNvPr>
          <p:cNvSpPr txBox="1"/>
          <p:nvPr/>
        </p:nvSpPr>
        <p:spPr>
          <a:xfrm>
            <a:off x="7512506" y="293342"/>
            <a:ext cx="4087306" cy="288911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dirty="0">
                <a:latin typeface="+mj-lt"/>
                <a:ea typeface="+mj-ea"/>
                <a:cs typeface="+mj-cs"/>
              </a:rPr>
              <a:t>Your OSET Electric Bikes Activity Pack </a:t>
            </a:r>
          </a:p>
        </p:txBody>
      </p:sp>
      <p:sp>
        <p:nvSpPr>
          <p:cNvPr id="15" name="Freeform: Shape 14">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4DD80C79-C11D-4984-B05A-590A743A9FC9}"/>
              </a:ext>
            </a:extLst>
          </p:cNvPr>
          <p:cNvPicPr>
            <a:picLocks noChangeAspect="1"/>
          </p:cNvPicPr>
          <p:nvPr/>
        </p:nvPicPr>
        <p:blipFill rotWithShape="1">
          <a:blip r:embed="rId2">
            <a:extLst>
              <a:ext uri="{28A0092B-C50C-407E-A947-70E740481C1C}">
                <a14:useLocalDpi xmlns:a14="http://schemas.microsoft.com/office/drawing/2010/main" val="0"/>
              </a:ext>
            </a:extLst>
          </a:blip>
          <a:srcRect t="2426" r="-1" b="-1"/>
          <a:stretch/>
        </p:blipFill>
        <p:spPr>
          <a:xfrm>
            <a:off x="1" y="1144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TextBox 7">
            <a:extLst>
              <a:ext uri="{FF2B5EF4-FFF2-40B4-BE49-F238E27FC236}">
                <a16:creationId xmlns:a16="http://schemas.microsoft.com/office/drawing/2014/main" id="{CDAAFF56-0CD4-4EF2-B479-73BAABABE443}"/>
              </a:ext>
            </a:extLst>
          </p:cNvPr>
          <p:cNvSpPr txBox="1"/>
          <p:nvPr/>
        </p:nvSpPr>
        <p:spPr>
          <a:xfrm>
            <a:off x="6937056" y="3775166"/>
            <a:ext cx="5055326" cy="178473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dirty="0">
                <a:latin typeface="+mj-lt"/>
                <a:ea typeface="+mj-ea"/>
                <a:cs typeface="+mj-cs"/>
              </a:rPr>
              <a:t>Loads of ideas and activities to help keep you busy and having fun</a:t>
            </a:r>
          </a:p>
        </p:txBody>
      </p:sp>
    </p:spTree>
    <p:extLst>
      <p:ext uri="{BB962C8B-B14F-4D97-AF65-F5344CB8AC3E}">
        <p14:creationId xmlns:p14="http://schemas.microsoft.com/office/powerpoint/2010/main" val="9431278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5281D9-7539-44D0-B9A4-B3D233FB7AD8}"/>
              </a:ext>
            </a:extLst>
          </p:cNvPr>
          <p:cNvSpPr/>
          <p:nvPr/>
        </p:nvSpPr>
        <p:spPr>
          <a:xfrm>
            <a:off x="5677592" y="1068811"/>
            <a:ext cx="6328755" cy="5186035"/>
          </a:xfrm>
          <a:prstGeom prst="rect">
            <a:avLst/>
          </a:prstGeom>
        </p:spPr>
        <p:txBody>
          <a:bodyPr wrap="square" anchor="t">
            <a:spAutoFit/>
          </a:bodyPr>
          <a:lstStyle/>
          <a:p>
            <a:endParaRPr lang="en-GB" sz="1100" dirty="0"/>
          </a:p>
          <a:p>
            <a:r>
              <a:rPr lang="en-GB" sz="1600" dirty="0"/>
              <a:t>11. Who are our most northerly and southerly importers?</a:t>
            </a:r>
          </a:p>
          <a:p>
            <a:endParaRPr lang="en-GB" sz="1600" dirty="0"/>
          </a:p>
          <a:p>
            <a:r>
              <a:rPr lang="en-GB" sz="1600" dirty="0"/>
              <a:t>12. What are the two types of batteries that we use in our bikes?</a:t>
            </a:r>
          </a:p>
          <a:p>
            <a:endParaRPr lang="en-GB" sz="1600" dirty="0"/>
          </a:p>
          <a:p>
            <a:r>
              <a:rPr lang="en-GB" sz="1600" dirty="0"/>
              <a:t>13. Name 3 famous </a:t>
            </a:r>
            <a:r>
              <a:rPr lang="en-GB" sz="1600" dirty="0" err="1"/>
              <a:t>enduro</a:t>
            </a:r>
            <a:r>
              <a:rPr lang="en-GB" sz="1600" dirty="0"/>
              <a:t> riders who started in Trials.</a:t>
            </a:r>
            <a:endParaRPr lang="en-GB" sz="1600" dirty="0">
              <a:cs typeface="Calibri"/>
            </a:endParaRPr>
          </a:p>
          <a:p>
            <a:endParaRPr lang="en-GB" sz="1600" dirty="0"/>
          </a:p>
          <a:p>
            <a:r>
              <a:rPr lang="en-GB" sz="1600" dirty="0"/>
              <a:t>14. How many different voltages of bike do we have? What are they?</a:t>
            </a:r>
          </a:p>
          <a:p>
            <a:endParaRPr lang="en-GB" sz="1600" dirty="0"/>
          </a:p>
          <a:p>
            <a:r>
              <a:rPr lang="en-GB" sz="1600" dirty="0"/>
              <a:t>15. How many different designs of OSET casual t-shirts are there?</a:t>
            </a:r>
          </a:p>
          <a:p>
            <a:endParaRPr lang="en-GB" sz="1600" dirty="0"/>
          </a:p>
          <a:p>
            <a:r>
              <a:rPr lang="en-GB" sz="1600" dirty="0"/>
              <a:t>16. How many British championship titles have riders on OSET bikes won?</a:t>
            </a:r>
          </a:p>
          <a:p>
            <a:endParaRPr lang="en-GB" sz="1600" dirty="0"/>
          </a:p>
          <a:p>
            <a:r>
              <a:rPr lang="en-GB" sz="1600" dirty="0"/>
              <a:t>17. What is the name of the famous trial held in Scotland every year?</a:t>
            </a:r>
          </a:p>
          <a:p>
            <a:endParaRPr lang="en-GB" sz="1600" dirty="0"/>
          </a:p>
          <a:p>
            <a:r>
              <a:rPr lang="en-GB" sz="1600" dirty="0"/>
              <a:t>18. How many times has Elliot Smith (OSET Bikes founders’ youngest son!) won the UK National Trials Championship?</a:t>
            </a:r>
          </a:p>
          <a:p>
            <a:endParaRPr lang="en-GB" sz="1600" dirty="0"/>
          </a:p>
          <a:p>
            <a:r>
              <a:rPr lang="en-GB" sz="1600" dirty="0"/>
              <a:t>19. How many parts categories are listed on our website?</a:t>
            </a:r>
          </a:p>
          <a:p>
            <a:endParaRPr lang="en-GB" sz="1600" dirty="0"/>
          </a:p>
          <a:p>
            <a:r>
              <a:rPr lang="en-GB" sz="1600" dirty="0"/>
              <a:t>20. What does OSET take seriously?</a:t>
            </a:r>
          </a:p>
        </p:txBody>
      </p:sp>
      <p:sp>
        <p:nvSpPr>
          <p:cNvPr id="5" name="Rectangle 4">
            <a:extLst>
              <a:ext uri="{FF2B5EF4-FFF2-40B4-BE49-F238E27FC236}">
                <a16:creationId xmlns:a16="http://schemas.microsoft.com/office/drawing/2014/main" id="{786DA85E-F5B7-425B-94B4-E848F2562522}"/>
              </a:ext>
            </a:extLst>
          </p:cNvPr>
          <p:cNvSpPr/>
          <p:nvPr/>
        </p:nvSpPr>
        <p:spPr>
          <a:xfrm>
            <a:off x="254925" y="1261806"/>
            <a:ext cx="5320145" cy="4770537"/>
          </a:xfrm>
          <a:prstGeom prst="rect">
            <a:avLst/>
          </a:prstGeom>
        </p:spPr>
        <p:txBody>
          <a:bodyPr wrap="square" anchor="t">
            <a:spAutoFit/>
          </a:bodyPr>
          <a:lstStyle/>
          <a:p>
            <a:r>
              <a:rPr lang="en-GB" sz="1600" dirty="0"/>
              <a:t>1. What does OSET stand for?</a:t>
            </a:r>
          </a:p>
          <a:p>
            <a:endParaRPr lang="en-GB" sz="1600" dirty="0"/>
          </a:p>
          <a:p>
            <a:r>
              <a:rPr lang="en-GB" sz="1600" dirty="0"/>
              <a:t>2.How many sizes of OSET bikes are there?</a:t>
            </a:r>
          </a:p>
          <a:p>
            <a:endParaRPr lang="en-GB" sz="1600" dirty="0"/>
          </a:p>
          <a:p>
            <a:r>
              <a:rPr lang="en-GB" sz="1600" dirty="0"/>
              <a:t>3. When was OSET Bikes founded?</a:t>
            </a:r>
          </a:p>
          <a:p>
            <a:endParaRPr lang="en-GB" sz="1600" dirty="0"/>
          </a:p>
          <a:p>
            <a:r>
              <a:rPr lang="en-GB" sz="1600" dirty="0"/>
              <a:t>4. What age can you compete at an OSET Cup from?</a:t>
            </a:r>
          </a:p>
          <a:p>
            <a:endParaRPr lang="en-GB" sz="1600" dirty="0"/>
          </a:p>
          <a:p>
            <a:r>
              <a:rPr lang="en-GB" sz="1600" dirty="0"/>
              <a:t>5. What’s the name of the motorcycle governing body?</a:t>
            </a:r>
          </a:p>
          <a:p>
            <a:endParaRPr lang="en-GB" sz="1600" dirty="0"/>
          </a:p>
          <a:p>
            <a:r>
              <a:rPr lang="en-GB" sz="1600" dirty="0"/>
              <a:t>6. How many countries is OSET Bikes now present in?</a:t>
            </a:r>
          </a:p>
          <a:p>
            <a:endParaRPr lang="en-GB" sz="1600" dirty="0"/>
          </a:p>
          <a:p>
            <a:r>
              <a:rPr lang="en-GB" sz="1600" dirty="0"/>
              <a:t>7. What’s our membership club called?</a:t>
            </a:r>
          </a:p>
          <a:p>
            <a:endParaRPr lang="en-GB" sz="1600" dirty="0"/>
          </a:p>
          <a:p>
            <a:r>
              <a:rPr lang="en-GB" sz="1600" dirty="0"/>
              <a:t>8. What year was the very first OSET made?	</a:t>
            </a:r>
          </a:p>
          <a:p>
            <a:endParaRPr lang="en-GB" sz="1600" dirty="0"/>
          </a:p>
          <a:p>
            <a:r>
              <a:rPr lang="en-GB" sz="1600" dirty="0"/>
              <a:t>9. What is our magazine called?</a:t>
            </a:r>
          </a:p>
          <a:p>
            <a:endParaRPr lang="en-GB" sz="1600" dirty="0"/>
          </a:p>
          <a:p>
            <a:pPr marL="228600" indent="-228600">
              <a:buAutoNum type="arabicPeriod" startAt="10"/>
            </a:pPr>
            <a:r>
              <a:rPr lang="en-GB" sz="1600" dirty="0"/>
              <a:t> What rider has won 27 Trials World Titles?</a:t>
            </a:r>
            <a:endParaRPr lang="en-GB" sz="1600" dirty="0">
              <a:cs typeface="Calibri"/>
            </a:endParaRPr>
          </a:p>
        </p:txBody>
      </p:sp>
      <p:sp>
        <p:nvSpPr>
          <p:cNvPr id="6" name="TextBox 5">
            <a:extLst>
              <a:ext uri="{FF2B5EF4-FFF2-40B4-BE49-F238E27FC236}">
                <a16:creationId xmlns:a16="http://schemas.microsoft.com/office/drawing/2014/main" id="{B7353D32-7397-4A64-AD09-4AAC79ED588E}"/>
              </a:ext>
            </a:extLst>
          </p:cNvPr>
          <p:cNvSpPr txBox="1"/>
          <p:nvPr/>
        </p:nvSpPr>
        <p:spPr>
          <a:xfrm>
            <a:off x="3754314" y="139939"/>
            <a:ext cx="4182323" cy="461665"/>
          </a:xfrm>
          <a:prstGeom prst="rect">
            <a:avLst/>
          </a:prstGeom>
          <a:noFill/>
        </p:spPr>
        <p:txBody>
          <a:bodyPr wrap="square" rtlCol="0" anchor="t">
            <a:spAutoFit/>
          </a:bodyPr>
          <a:lstStyle/>
          <a:p>
            <a:r>
              <a:rPr lang="en-GB" sz="2400" b="1" dirty="0"/>
              <a:t>OSET Bikes Electric Quiz</a:t>
            </a:r>
          </a:p>
        </p:txBody>
      </p:sp>
      <p:sp>
        <p:nvSpPr>
          <p:cNvPr id="7" name="Rectangle 6">
            <a:extLst>
              <a:ext uri="{FF2B5EF4-FFF2-40B4-BE49-F238E27FC236}">
                <a16:creationId xmlns:a16="http://schemas.microsoft.com/office/drawing/2014/main" id="{935AFD9A-F3BA-4198-91F7-EE34238FB1C4}"/>
              </a:ext>
            </a:extLst>
          </p:cNvPr>
          <p:cNvSpPr/>
          <p:nvPr/>
        </p:nvSpPr>
        <p:spPr>
          <a:xfrm>
            <a:off x="315883" y="601604"/>
            <a:ext cx="10723418" cy="375552"/>
          </a:xfrm>
          <a:prstGeom prst="rect">
            <a:avLst/>
          </a:prstGeom>
        </p:spPr>
        <p:txBody>
          <a:bodyPr wrap="square">
            <a:spAutoFit/>
          </a:bodyPr>
          <a:lstStyle/>
          <a:p>
            <a:pPr algn="ct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HINT … All answers to the quiz can be found somewhere either on our website or in our magazine!!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picture containing drawing&#10;&#10;Description automatically generated">
            <a:extLst>
              <a:ext uri="{FF2B5EF4-FFF2-40B4-BE49-F238E27FC236}">
                <a16:creationId xmlns:a16="http://schemas.microsoft.com/office/drawing/2014/main" id="{DE9E5A6C-1B1D-4742-84C8-0374F0CC8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9" name="Rectangle 8">
            <a:extLst>
              <a:ext uri="{FF2B5EF4-FFF2-40B4-BE49-F238E27FC236}">
                <a16:creationId xmlns:a16="http://schemas.microsoft.com/office/drawing/2014/main" id="{E002F80F-86BB-4EB9-806F-F51ACC9D7F9F}"/>
              </a:ext>
            </a:extLst>
          </p:cNvPr>
          <p:cNvSpPr/>
          <p:nvPr/>
        </p:nvSpPr>
        <p:spPr>
          <a:xfrm>
            <a:off x="8251505" y="6521846"/>
            <a:ext cx="3841115" cy="265457"/>
          </a:xfrm>
          <a:prstGeom prst="rect">
            <a:avLst/>
          </a:prstGeom>
        </p:spPr>
        <p:txBody>
          <a:bodyPr wrap="none">
            <a:spAutoFit/>
          </a:bodyPr>
          <a:lstStyle/>
          <a:p>
            <a:pPr algn="ctr">
              <a:lnSpc>
                <a:spcPct val="107000"/>
              </a:lnSpc>
              <a:spcAft>
                <a:spcPts val="800"/>
              </a:spcAft>
            </a:pPr>
            <a:r>
              <a:rPr lang="en-GB" sz="1100" b="1" dirty="0">
                <a:latin typeface="Calibri" panose="020F0502020204030204" pitchFamily="34" charset="0"/>
                <a:ea typeface="Calibri" panose="020F0502020204030204" pitchFamily="34" charset="0"/>
                <a:cs typeface="Times New Roman" panose="02020603050405020304" pitchFamily="18" charset="0"/>
              </a:rPr>
              <a:t>Answers can be found here: </a:t>
            </a:r>
            <a:r>
              <a:rPr lang="en-GB" sz="11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www.osetbikes.com/activitypack</a:t>
            </a:r>
            <a:r>
              <a:rPr lang="en-GB" sz="1100" b="1" dirty="0">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177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icycle&#10;&#10;Description automatically generated">
            <a:extLst>
              <a:ext uri="{FF2B5EF4-FFF2-40B4-BE49-F238E27FC236}">
                <a16:creationId xmlns:a16="http://schemas.microsoft.com/office/drawing/2014/main" id="{81FF3D10-00AE-4CCA-90A4-5DC35E7B0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2" y="681893"/>
            <a:ext cx="11377353" cy="5351621"/>
          </a:xfrm>
          <a:prstGeom prst="rect">
            <a:avLst/>
          </a:prstGeom>
        </p:spPr>
      </p:pic>
      <p:sp>
        <p:nvSpPr>
          <p:cNvPr id="6" name="TextBox 5">
            <a:extLst>
              <a:ext uri="{FF2B5EF4-FFF2-40B4-BE49-F238E27FC236}">
                <a16:creationId xmlns:a16="http://schemas.microsoft.com/office/drawing/2014/main" id="{728D9735-7DB3-490C-BC85-F1D64F317C1D}"/>
              </a:ext>
            </a:extLst>
          </p:cNvPr>
          <p:cNvSpPr txBox="1"/>
          <p:nvPr/>
        </p:nvSpPr>
        <p:spPr>
          <a:xfrm>
            <a:off x="652092" y="408987"/>
            <a:ext cx="5513723" cy="830997"/>
          </a:xfrm>
          <a:prstGeom prst="rect">
            <a:avLst/>
          </a:prstGeom>
          <a:noFill/>
        </p:spPr>
        <p:txBody>
          <a:bodyPr wrap="square" rtlCol="0">
            <a:spAutoFit/>
          </a:bodyPr>
          <a:lstStyle/>
          <a:p>
            <a:r>
              <a:rPr lang="en-GB" sz="2400" b="1" dirty="0"/>
              <a:t>Get your pens and crayons out and design your own stickers for the 12.5 Racing </a:t>
            </a:r>
          </a:p>
        </p:txBody>
      </p:sp>
      <p:pic>
        <p:nvPicPr>
          <p:cNvPr id="7" name="Picture 6" descr="A picture containing drawing&#10;&#10;Description automatically generated">
            <a:extLst>
              <a:ext uri="{FF2B5EF4-FFF2-40B4-BE49-F238E27FC236}">
                <a16:creationId xmlns:a16="http://schemas.microsoft.com/office/drawing/2014/main" id="{5E6791D3-4E78-4657-AAE3-9E2DB37CB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8" name="TextBox 7">
            <a:extLst>
              <a:ext uri="{FF2B5EF4-FFF2-40B4-BE49-F238E27FC236}">
                <a16:creationId xmlns:a16="http://schemas.microsoft.com/office/drawing/2014/main" id="{A453D9D5-462F-4EFA-95BB-CC4E9396C9F1}"/>
              </a:ext>
            </a:extLst>
          </p:cNvPr>
          <p:cNvSpPr txBox="1"/>
          <p:nvPr/>
        </p:nvSpPr>
        <p:spPr>
          <a:xfrm>
            <a:off x="0" y="6273225"/>
            <a:ext cx="12142123" cy="584775"/>
          </a:xfrm>
          <a:prstGeom prst="rect">
            <a:avLst/>
          </a:prstGeom>
          <a:noFill/>
        </p:spPr>
        <p:txBody>
          <a:bodyPr wrap="square" rtlCol="0">
            <a:spAutoFit/>
          </a:bodyPr>
          <a:lstStyle/>
          <a:p>
            <a:pPr algn="ctr"/>
            <a:r>
              <a:rPr lang="en-GB" sz="1600" b="1" dirty="0"/>
              <a:t>Make sure to copy or take a photo of your finished design and post it on the OSET Bikes Facebook page – </a:t>
            </a:r>
            <a:r>
              <a:rPr lang="en-GB" sz="1600" dirty="0">
                <a:hlinkClick r:id="rId4"/>
              </a:rPr>
              <a:t>www.facebook.com/OSETbikes/</a:t>
            </a:r>
            <a:br>
              <a:rPr lang="en-GB" sz="1600" b="1" dirty="0"/>
            </a:br>
            <a:r>
              <a:rPr lang="en-GB" sz="1600" b="1" dirty="0"/>
              <a:t>One lucky winner will even have their design turned into real sticker set for their bike </a:t>
            </a:r>
          </a:p>
        </p:txBody>
      </p:sp>
      <p:sp>
        <p:nvSpPr>
          <p:cNvPr id="4" name="TextBox 3">
            <a:extLst>
              <a:ext uri="{FF2B5EF4-FFF2-40B4-BE49-F238E27FC236}">
                <a16:creationId xmlns:a16="http://schemas.microsoft.com/office/drawing/2014/main" id="{D77338E0-7DD0-4EEA-A961-620DB3932ADA}"/>
              </a:ext>
            </a:extLst>
          </p:cNvPr>
          <p:cNvSpPr txBox="1"/>
          <p:nvPr/>
        </p:nvSpPr>
        <p:spPr>
          <a:xfrm>
            <a:off x="10754288" y="1125188"/>
            <a:ext cx="1199496" cy="369332"/>
          </a:xfrm>
          <a:prstGeom prst="rect">
            <a:avLst/>
          </a:prstGeom>
          <a:noFill/>
        </p:spPr>
        <p:txBody>
          <a:bodyPr wrap="none" rtlCol="0">
            <a:spAutoFit/>
          </a:bodyPr>
          <a:lstStyle/>
          <a:p>
            <a:r>
              <a:rPr lang="en-GB" b="1" dirty="0"/>
              <a:t>#</a:t>
            </a:r>
            <a:r>
              <a:rPr lang="en-GB" b="1" dirty="0" err="1"/>
              <a:t>osetbikes</a:t>
            </a:r>
            <a:endParaRPr lang="en-GB" b="1" dirty="0"/>
          </a:p>
        </p:txBody>
      </p:sp>
    </p:spTree>
    <p:extLst>
      <p:ext uri="{BB962C8B-B14F-4D97-AF65-F5344CB8AC3E}">
        <p14:creationId xmlns:p14="http://schemas.microsoft.com/office/powerpoint/2010/main" val="413695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BFAD7DDE-DAEE-483A-A9B4-57A60ACC1167}"/>
              </a:ext>
            </a:extLst>
          </p:cNvPr>
          <p:cNvGraphicFramePr>
            <a:graphicFrameLocks noGrp="1"/>
          </p:cNvGraphicFramePr>
          <p:nvPr>
            <p:extLst>
              <p:ext uri="{D42A27DB-BD31-4B8C-83A1-F6EECF244321}">
                <p14:modId xmlns:p14="http://schemas.microsoft.com/office/powerpoint/2010/main" val="2660946521"/>
              </p:ext>
            </p:extLst>
          </p:nvPr>
        </p:nvGraphicFramePr>
        <p:xfrm>
          <a:off x="416465" y="601604"/>
          <a:ext cx="11426769" cy="6019002"/>
        </p:xfrm>
        <a:graphic>
          <a:graphicData uri="http://schemas.openxmlformats.org/drawingml/2006/table">
            <a:tbl>
              <a:tblPr/>
              <a:tblGrid>
                <a:gridCol w="335494">
                  <a:extLst>
                    <a:ext uri="{9D8B030D-6E8A-4147-A177-3AD203B41FA5}">
                      <a16:colId xmlns:a16="http://schemas.microsoft.com/office/drawing/2014/main" val="3912829546"/>
                    </a:ext>
                  </a:extLst>
                </a:gridCol>
                <a:gridCol w="335494">
                  <a:extLst>
                    <a:ext uri="{9D8B030D-6E8A-4147-A177-3AD203B41FA5}">
                      <a16:colId xmlns:a16="http://schemas.microsoft.com/office/drawing/2014/main" val="1055555185"/>
                    </a:ext>
                  </a:extLst>
                </a:gridCol>
                <a:gridCol w="335494">
                  <a:extLst>
                    <a:ext uri="{9D8B030D-6E8A-4147-A177-3AD203B41FA5}">
                      <a16:colId xmlns:a16="http://schemas.microsoft.com/office/drawing/2014/main" val="2638965431"/>
                    </a:ext>
                  </a:extLst>
                </a:gridCol>
                <a:gridCol w="335494">
                  <a:extLst>
                    <a:ext uri="{9D8B030D-6E8A-4147-A177-3AD203B41FA5}">
                      <a16:colId xmlns:a16="http://schemas.microsoft.com/office/drawing/2014/main" val="2401174904"/>
                    </a:ext>
                  </a:extLst>
                </a:gridCol>
                <a:gridCol w="335494">
                  <a:extLst>
                    <a:ext uri="{9D8B030D-6E8A-4147-A177-3AD203B41FA5}">
                      <a16:colId xmlns:a16="http://schemas.microsoft.com/office/drawing/2014/main" val="2475154345"/>
                    </a:ext>
                  </a:extLst>
                </a:gridCol>
                <a:gridCol w="335494">
                  <a:extLst>
                    <a:ext uri="{9D8B030D-6E8A-4147-A177-3AD203B41FA5}">
                      <a16:colId xmlns:a16="http://schemas.microsoft.com/office/drawing/2014/main" val="3208141233"/>
                    </a:ext>
                  </a:extLst>
                </a:gridCol>
                <a:gridCol w="335494">
                  <a:extLst>
                    <a:ext uri="{9D8B030D-6E8A-4147-A177-3AD203B41FA5}">
                      <a16:colId xmlns:a16="http://schemas.microsoft.com/office/drawing/2014/main" val="580228756"/>
                    </a:ext>
                  </a:extLst>
                </a:gridCol>
                <a:gridCol w="335494">
                  <a:extLst>
                    <a:ext uri="{9D8B030D-6E8A-4147-A177-3AD203B41FA5}">
                      <a16:colId xmlns:a16="http://schemas.microsoft.com/office/drawing/2014/main" val="1383569573"/>
                    </a:ext>
                  </a:extLst>
                </a:gridCol>
                <a:gridCol w="335494">
                  <a:extLst>
                    <a:ext uri="{9D8B030D-6E8A-4147-A177-3AD203B41FA5}">
                      <a16:colId xmlns:a16="http://schemas.microsoft.com/office/drawing/2014/main" val="3965385758"/>
                    </a:ext>
                  </a:extLst>
                </a:gridCol>
                <a:gridCol w="335494">
                  <a:extLst>
                    <a:ext uri="{9D8B030D-6E8A-4147-A177-3AD203B41FA5}">
                      <a16:colId xmlns:a16="http://schemas.microsoft.com/office/drawing/2014/main" val="3999813637"/>
                    </a:ext>
                  </a:extLst>
                </a:gridCol>
                <a:gridCol w="335494">
                  <a:extLst>
                    <a:ext uri="{9D8B030D-6E8A-4147-A177-3AD203B41FA5}">
                      <a16:colId xmlns:a16="http://schemas.microsoft.com/office/drawing/2014/main" val="1343406992"/>
                    </a:ext>
                  </a:extLst>
                </a:gridCol>
                <a:gridCol w="335494">
                  <a:extLst>
                    <a:ext uri="{9D8B030D-6E8A-4147-A177-3AD203B41FA5}">
                      <a16:colId xmlns:a16="http://schemas.microsoft.com/office/drawing/2014/main" val="1408295451"/>
                    </a:ext>
                  </a:extLst>
                </a:gridCol>
                <a:gridCol w="335494">
                  <a:extLst>
                    <a:ext uri="{9D8B030D-6E8A-4147-A177-3AD203B41FA5}">
                      <a16:colId xmlns:a16="http://schemas.microsoft.com/office/drawing/2014/main" val="3379592399"/>
                    </a:ext>
                  </a:extLst>
                </a:gridCol>
                <a:gridCol w="335494">
                  <a:extLst>
                    <a:ext uri="{9D8B030D-6E8A-4147-A177-3AD203B41FA5}">
                      <a16:colId xmlns:a16="http://schemas.microsoft.com/office/drawing/2014/main" val="3555723995"/>
                    </a:ext>
                  </a:extLst>
                </a:gridCol>
                <a:gridCol w="335494">
                  <a:extLst>
                    <a:ext uri="{9D8B030D-6E8A-4147-A177-3AD203B41FA5}">
                      <a16:colId xmlns:a16="http://schemas.microsoft.com/office/drawing/2014/main" val="3677919809"/>
                    </a:ext>
                  </a:extLst>
                </a:gridCol>
                <a:gridCol w="335494">
                  <a:extLst>
                    <a:ext uri="{9D8B030D-6E8A-4147-A177-3AD203B41FA5}">
                      <a16:colId xmlns:a16="http://schemas.microsoft.com/office/drawing/2014/main" val="307852407"/>
                    </a:ext>
                  </a:extLst>
                </a:gridCol>
                <a:gridCol w="335494">
                  <a:extLst>
                    <a:ext uri="{9D8B030D-6E8A-4147-A177-3AD203B41FA5}">
                      <a16:colId xmlns:a16="http://schemas.microsoft.com/office/drawing/2014/main" val="2084676850"/>
                    </a:ext>
                  </a:extLst>
                </a:gridCol>
                <a:gridCol w="335494">
                  <a:extLst>
                    <a:ext uri="{9D8B030D-6E8A-4147-A177-3AD203B41FA5}">
                      <a16:colId xmlns:a16="http://schemas.microsoft.com/office/drawing/2014/main" val="235596367"/>
                    </a:ext>
                  </a:extLst>
                </a:gridCol>
                <a:gridCol w="335494">
                  <a:extLst>
                    <a:ext uri="{9D8B030D-6E8A-4147-A177-3AD203B41FA5}">
                      <a16:colId xmlns:a16="http://schemas.microsoft.com/office/drawing/2014/main" val="1323009881"/>
                    </a:ext>
                  </a:extLst>
                </a:gridCol>
                <a:gridCol w="335494">
                  <a:extLst>
                    <a:ext uri="{9D8B030D-6E8A-4147-A177-3AD203B41FA5}">
                      <a16:colId xmlns:a16="http://schemas.microsoft.com/office/drawing/2014/main" val="2078593526"/>
                    </a:ext>
                  </a:extLst>
                </a:gridCol>
                <a:gridCol w="335494">
                  <a:extLst>
                    <a:ext uri="{9D8B030D-6E8A-4147-A177-3AD203B41FA5}">
                      <a16:colId xmlns:a16="http://schemas.microsoft.com/office/drawing/2014/main" val="3129032605"/>
                    </a:ext>
                  </a:extLst>
                </a:gridCol>
                <a:gridCol w="335494">
                  <a:extLst>
                    <a:ext uri="{9D8B030D-6E8A-4147-A177-3AD203B41FA5}">
                      <a16:colId xmlns:a16="http://schemas.microsoft.com/office/drawing/2014/main" val="3586001470"/>
                    </a:ext>
                  </a:extLst>
                </a:gridCol>
                <a:gridCol w="335494">
                  <a:extLst>
                    <a:ext uri="{9D8B030D-6E8A-4147-A177-3AD203B41FA5}">
                      <a16:colId xmlns:a16="http://schemas.microsoft.com/office/drawing/2014/main" val="2306523713"/>
                    </a:ext>
                  </a:extLst>
                </a:gridCol>
                <a:gridCol w="399398">
                  <a:extLst>
                    <a:ext uri="{9D8B030D-6E8A-4147-A177-3AD203B41FA5}">
                      <a16:colId xmlns:a16="http://schemas.microsoft.com/office/drawing/2014/main" val="2458620442"/>
                    </a:ext>
                  </a:extLst>
                </a:gridCol>
                <a:gridCol w="1473779">
                  <a:extLst>
                    <a:ext uri="{9D8B030D-6E8A-4147-A177-3AD203B41FA5}">
                      <a16:colId xmlns:a16="http://schemas.microsoft.com/office/drawing/2014/main" val="2007518669"/>
                    </a:ext>
                  </a:extLst>
                </a:gridCol>
                <a:gridCol w="431349">
                  <a:extLst>
                    <a:ext uri="{9D8B030D-6E8A-4147-A177-3AD203B41FA5}">
                      <a16:colId xmlns:a16="http://schemas.microsoft.com/office/drawing/2014/main" val="636739861"/>
                    </a:ext>
                  </a:extLst>
                </a:gridCol>
                <a:gridCol w="335494">
                  <a:extLst>
                    <a:ext uri="{9D8B030D-6E8A-4147-A177-3AD203B41FA5}">
                      <a16:colId xmlns:a16="http://schemas.microsoft.com/office/drawing/2014/main" val="4091839708"/>
                    </a:ext>
                  </a:extLst>
                </a:gridCol>
                <a:gridCol w="335494">
                  <a:extLst>
                    <a:ext uri="{9D8B030D-6E8A-4147-A177-3AD203B41FA5}">
                      <a16:colId xmlns:a16="http://schemas.microsoft.com/office/drawing/2014/main" val="337427418"/>
                    </a:ext>
                  </a:extLst>
                </a:gridCol>
                <a:gridCol w="734893">
                  <a:extLst>
                    <a:ext uri="{9D8B030D-6E8A-4147-A177-3AD203B41FA5}">
                      <a16:colId xmlns:a16="http://schemas.microsoft.com/office/drawing/2014/main" val="2421246531"/>
                    </a:ext>
                  </a:extLst>
                </a:gridCol>
              </a:tblGrid>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59316309"/>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1</a:t>
                      </a:r>
                    </a:p>
                  </a:txBody>
                  <a:tcPr marL="5716" marR="5716" marT="5716" marB="27439"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GB" sz="800" b="1" i="0" u="none" strike="noStrike">
                          <a:solidFill>
                            <a:srgbClr val="000000"/>
                          </a:solidFill>
                          <a:effectLst/>
                          <a:latin typeface="Calibri" panose="020F0502020204030204" pitchFamily="34" charset="0"/>
                        </a:rPr>
                        <a:t>OSET</a:t>
                      </a:r>
                    </a:p>
                  </a:txBody>
                  <a:tcPr marL="5716" marR="5716" marT="5716" marB="27439"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52992821"/>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2</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ECO</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94650236"/>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3</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RACING</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17548825"/>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W</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4</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BIKES</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93664937"/>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5</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TRIALS</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1137141"/>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J</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6</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ELECTRIC</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37775627"/>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7</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OFFROAD</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17806927"/>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8</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LITHIUM</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43915820"/>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G</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9</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MOTORCYCLES</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55577185"/>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10</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QUIET </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07508178"/>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X</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11</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MUD</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19833188"/>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12</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OSETCUPS</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50285115"/>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13</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COMPETITION</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14203316"/>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14</a:t>
                      </a: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ACU</a:t>
                      </a: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862483395"/>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W</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J</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1" i="0" u="none" strike="noStrike">
                          <a:solidFill>
                            <a:srgbClr val="000000"/>
                          </a:solidFill>
                          <a:effectLst/>
                          <a:latin typeface="Calibri" panose="020F0502020204030204" pitchFamily="34" charset="0"/>
                        </a:rPr>
                        <a:t>15</a:t>
                      </a:r>
                    </a:p>
                  </a:txBody>
                  <a:tcPr marL="5716" marR="5716" marT="5716" marB="27439"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GB" sz="800" b="1" i="0" u="none" strike="noStrike">
                          <a:solidFill>
                            <a:srgbClr val="000000"/>
                          </a:solidFill>
                          <a:effectLst/>
                          <a:latin typeface="Calibri" panose="020F0502020204030204" pitchFamily="34" charset="0"/>
                        </a:rPr>
                        <a:t>RIDE</a:t>
                      </a:r>
                    </a:p>
                  </a:txBody>
                  <a:tcPr marL="5716" marR="5716" marT="5716" marB="27439"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6748601"/>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65053003"/>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gridSpan="2">
                  <a:txBody>
                    <a:bodyPr/>
                    <a:lstStyle/>
                    <a:p>
                      <a:pPr algn="l" fontAlgn="ctr"/>
                      <a:endParaRPr lang="en-GB" sz="800" b="1" i="0" u="none" strike="noStrike" dirty="0">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hMerge="1">
                  <a:txBody>
                    <a:bodyPr/>
                    <a:lstStyle/>
                    <a:p>
                      <a:endParaRPr lang="en-GB"/>
                    </a:p>
                  </a:txBody>
                  <a:tcPr/>
                </a:tc>
                <a:tc gridSpan="2">
                  <a:txBody>
                    <a:bodyPr/>
                    <a:lstStyle/>
                    <a:p>
                      <a:pPr algn="l" fontAlgn="ctr"/>
                      <a:endParaRPr lang="en-GB" sz="800" b="1"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hMerge="1">
                  <a:txBody>
                    <a:bodyPr/>
                    <a:lstStyle/>
                    <a:p>
                      <a:endParaRPr lang="en-GB"/>
                    </a:p>
                  </a:txBody>
                  <a:tcPr/>
                </a:tc>
                <a:tc gridSpan="2">
                  <a:txBody>
                    <a:bodyPr/>
                    <a:lstStyle/>
                    <a:p>
                      <a:pPr algn="l" fontAlgn="ctr"/>
                      <a:endParaRPr lang="en-GB" sz="800" b="1"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hMerge="1">
                  <a:txBody>
                    <a:bodyPr/>
                    <a:lstStyle/>
                    <a:p>
                      <a:endParaRPr lang="en-GB"/>
                    </a:p>
                  </a:txBody>
                  <a:tcPr/>
                </a:tc>
                <a:extLst>
                  <a:ext uri="{0D108BD9-81ED-4DB2-BD59-A6C34878D82A}">
                    <a16:rowId xmlns:a16="http://schemas.microsoft.com/office/drawing/2014/main" val="2542415113"/>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N</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C</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B</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Y</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Z</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85394178"/>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M</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l" fontAlgn="ctr"/>
                      <a:endParaRPr lang="en-GB" sz="1100" b="0" i="0" u="none" strike="noStrike" dirty="0">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9402039"/>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1100" b="0" i="0" u="none" strike="noStrike">
                          <a:solidFill>
                            <a:srgbClr val="000000"/>
                          </a:solidFill>
                          <a:effectLst/>
                          <a:latin typeface="Calibri" panose="020F0502020204030204" pitchFamily="34" charset="0"/>
                        </a:rPr>
                        <a:t>Q</a:t>
                      </a:r>
                    </a:p>
                  </a:txBody>
                  <a:tcPr marL="5716" marR="5716" marT="5716" marB="27439"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A</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I</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S</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D</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K</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T</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L</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F</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U</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H</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R</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W</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O</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P</a:t>
                      </a:r>
                    </a:p>
                  </a:txBody>
                  <a:tcPr marL="5716" marR="5716" marT="5716" marB="2743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E</a:t>
                      </a:r>
                    </a:p>
                  </a:txBody>
                  <a:tcPr marL="5716" marR="5716" marT="5716" marB="27439"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a:noFill/>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0632745"/>
                  </a:ext>
                </a:extLst>
              </a:tr>
              <a:tr h="273591">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a:solidFill>
                          <a:srgbClr val="000000"/>
                        </a:solidFill>
                        <a:effectLst/>
                        <a:latin typeface="Calibri" panose="020F0502020204030204" pitchFamily="34" charset="0"/>
                      </a:endParaRPr>
                    </a:p>
                  </a:txBody>
                  <a:tcPr marL="5716" marR="5716" marT="5716" marB="27439"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100" b="0" i="0" u="none" strike="noStrike" dirty="0">
                        <a:solidFill>
                          <a:srgbClr val="000000"/>
                        </a:solidFill>
                        <a:effectLst/>
                        <a:latin typeface="Calibri" panose="020F0502020204030204" pitchFamily="34" charset="0"/>
                      </a:endParaRPr>
                    </a:p>
                  </a:txBody>
                  <a:tcPr marL="5716" marR="5716" marT="5716" marB="27439"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813538"/>
                  </a:ext>
                </a:extLst>
              </a:tr>
            </a:tbl>
          </a:graphicData>
        </a:graphic>
      </p:graphicFrame>
      <p:pic>
        <p:nvPicPr>
          <p:cNvPr id="9" name="Picture 8" descr="A picture containing drawing&#10;&#10;Description automatically generated">
            <a:extLst>
              <a:ext uri="{FF2B5EF4-FFF2-40B4-BE49-F238E27FC236}">
                <a16:creationId xmlns:a16="http://schemas.microsoft.com/office/drawing/2014/main" id="{EF47D963-179C-4C13-8447-5F2132CCC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17" name="TextBox 16">
            <a:extLst>
              <a:ext uri="{FF2B5EF4-FFF2-40B4-BE49-F238E27FC236}">
                <a16:creationId xmlns:a16="http://schemas.microsoft.com/office/drawing/2014/main" id="{B52EAB9A-2169-4700-82FF-E3BD11E73B22}"/>
              </a:ext>
            </a:extLst>
          </p:cNvPr>
          <p:cNvSpPr txBox="1"/>
          <p:nvPr/>
        </p:nvSpPr>
        <p:spPr>
          <a:xfrm>
            <a:off x="3754314" y="139939"/>
            <a:ext cx="4813337" cy="461665"/>
          </a:xfrm>
          <a:prstGeom prst="rect">
            <a:avLst/>
          </a:prstGeom>
          <a:noFill/>
        </p:spPr>
        <p:txBody>
          <a:bodyPr wrap="square" rtlCol="0">
            <a:spAutoFit/>
          </a:bodyPr>
          <a:lstStyle/>
          <a:p>
            <a:r>
              <a:rPr lang="en-GB" sz="2400" b="1" dirty="0"/>
              <a:t>OSET Bikes Difficult Word Search  </a:t>
            </a:r>
          </a:p>
        </p:txBody>
      </p:sp>
      <p:sp>
        <p:nvSpPr>
          <p:cNvPr id="21" name="TextBox 20">
            <a:extLst>
              <a:ext uri="{FF2B5EF4-FFF2-40B4-BE49-F238E27FC236}">
                <a16:creationId xmlns:a16="http://schemas.microsoft.com/office/drawing/2014/main" id="{1ED13CD7-1F35-48C3-A5A0-6906CCCE2F4B}"/>
              </a:ext>
            </a:extLst>
          </p:cNvPr>
          <p:cNvSpPr txBox="1"/>
          <p:nvPr/>
        </p:nvSpPr>
        <p:spPr>
          <a:xfrm>
            <a:off x="7895492" y="5209568"/>
            <a:ext cx="3490546" cy="954107"/>
          </a:xfrm>
          <a:prstGeom prst="rect">
            <a:avLst/>
          </a:prstGeom>
          <a:noFill/>
        </p:spPr>
        <p:txBody>
          <a:bodyPr wrap="square" rtlCol="0">
            <a:spAutoFit/>
          </a:bodyPr>
          <a:lstStyle/>
          <a:p>
            <a:r>
              <a:rPr lang="en-GB" sz="1400" b="1" dirty="0"/>
              <a:t>Can you find all the hidden words from the table above?</a:t>
            </a:r>
            <a:br>
              <a:rPr lang="en-GB" sz="1400" b="1" dirty="0"/>
            </a:br>
            <a:br>
              <a:rPr lang="en-GB" sz="1400" b="1" dirty="0"/>
            </a:br>
            <a:r>
              <a:rPr lang="en-GB" sz="1400" b="1" dirty="0"/>
              <a:t>There are also some bonus words to find! </a:t>
            </a:r>
          </a:p>
        </p:txBody>
      </p:sp>
      <p:cxnSp>
        <p:nvCxnSpPr>
          <p:cNvPr id="28" name="Straight Connector 27">
            <a:extLst>
              <a:ext uri="{FF2B5EF4-FFF2-40B4-BE49-F238E27FC236}">
                <a16:creationId xmlns:a16="http://schemas.microsoft.com/office/drawing/2014/main" id="{1A28BD91-4CAC-48F2-BE2F-BC8DF5C91616}"/>
              </a:ext>
            </a:extLst>
          </p:cNvPr>
          <p:cNvCxnSpPr>
            <a:cxnSpLocks/>
          </p:cNvCxnSpPr>
          <p:nvPr/>
        </p:nvCxnSpPr>
        <p:spPr>
          <a:xfrm flipV="1">
            <a:off x="11843233" y="5209568"/>
            <a:ext cx="0" cy="32958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281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09173A83-8552-497D-8800-924F08FF5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511" y="691569"/>
            <a:ext cx="9154469" cy="5669773"/>
          </a:xfrm>
          <a:prstGeom prst="rect">
            <a:avLst/>
          </a:prstGeom>
        </p:spPr>
      </p:pic>
      <p:sp>
        <p:nvSpPr>
          <p:cNvPr id="4" name="TextBox 3">
            <a:extLst>
              <a:ext uri="{FF2B5EF4-FFF2-40B4-BE49-F238E27FC236}">
                <a16:creationId xmlns:a16="http://schemas.microsoft.com/office/drawing/2014/main" id="{543EC7E9-DCBC-4923-B180-224AD95953D7}"/>
              </a:ext>
            </a:extLst>
          </p:cNvPr>
          <p:cNvSpPr txBox="1"/>
          <p:nvPr/>
        </p:nvSpPr>
        <p:spPr>
          <a:xfrm>
            <a:off x="4070024" y="202561"/>
            <a:ext cx="4018085" cy="461665"/>
          </a:xfrm>
          <a:prstGeom prst="rect">
            <a:avLst/>
          </a:prstGeom>
          <a:noFill/>
        </p:spPr>
        <p:txBody>
          <a:bodyPr wrap="square" rtlCol="0">
            <a:spAutoFit/>
          </a:bodyPr>
          <a:lstStyle/>
          <a:p>
            <a:r>
              <a:rPr lang="en-GB" sz="2400" b="1" dirty="0"/>
              <a:t>Design your own hoodie  </a:t>
            </a:r>
          </a:p>
        </p:txBody>
      </p:sp>
      <p:pic>
        <p:nvPicPr>
          <p:cNvPr id="5" name="Picture 4" descr="A picture containing drawing&#10;&#10;Description automatically generated">
            <a:extLst>
              <a:ext uri="{FF2B5EF4-FFF2-40B4-BE49-F238E27FC236}">
                <a16:creationId xmlns:a16="http://schemas.microsoft.com/office/drawing/2014/main" id="{BCE80866-E58A-40A7-A715-34E0BEEA2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8" name="TextBox 7">
            <a:extLst>
              <a:ext uri="{FF2B5EF4-FFF2-40B4-BE49-F238E27FC236}">
                <a16:creationId xmlns:a16="http://schemas.microsoft.com/office/drawing/2014/main" id="{4963C7F9-65D9-49DE-AFBA-6D589237D38B}"/>
              </a:ext>
            </a:extLst>
          </p:cNvPr>
          <p:cNvSpPr txBox="1"/>
          <p:nvPr/>
        </p:nvSpPr>
        <p:spPr>
          <a:xfrm>
            <a:off x="598381" y="741829"/>
            <a:ext cx="10329949" cy="461665"/>
          </a:xfrm>
          <a:prstGeom prst="rect">
            <a:avLst/>
          </a:prstGeom>
          <a:noFill/>
        </p:spPr>
        <p:txBody>
          <a:bodyPr wrap="square" rtlCol="0">
            <a:spAutoFit/>
          </a:bodyPr>
          <a:lstStyle/>
          <a:p>
            <a:r>
              <a:rPr lang="en-GB" sz="2400" b="1" dirty="0"/>
              <a:t>Get your pens, pencils and crayons out and design your very own OSET hoodie</a:t>
            </a:r>
          </a:p>
        </p:txBody>
      </p:sp>
      <p:sp>
        <p:nvSpPr>
          <p:cNvPr id="6" name="TextBox 5">
            <a:extLst>
              <a:ext uri="{FF2B5EF4-FFF2-40B4-BE49-F238E27FC236}">
                <a16:creationId xmlns:a16="http://schemas.microsoft.com/office/drawing/2014/main" id="{D39B8A28-805E-416E-9620-16206D89D719}"/>
              </a:ext>
            </a:extLst>
          </p:cNvPr>
          <p:cNvSpPr txBox="1"/>
          <p:nvPr/>
        </p:nvSpPr>
        <p:spPr>
          <a:xfrm>
            <a:off x="7331651" y="6067526"/>
            <a:ext cx="1512916" cy="369332"/>
          </a:xfrm>
          <a:prstGeom prst="rect">
            <a:avLst/>
          </a:prstGeom>
          <a:noFill/>
        </p:spPr>
        <p:txBody>
          <a:bodyPr wrap="square" rtlCol="0">
            <a:spAutoFit/>
          </a:bodyPr>
          <a:lstStyle/>
          <a:p>
            <a:pPr algn="ctr"/>
            <a:r>
              <a:rPr lang="en-GB" b="1" dirty="0"/>
              <a:t>Back </a:t>
            </a:r>
          </a:p>
        </p:txBody>
      </p:sp>
      <p:sp>
        <p:nvSpPr>
          <p:cNvPr id="9" name="TextBox 8">
            <a:extLst>
              <a:ext uri="{FF2B5EF4-FFF2-40B4-BE49-F238E27FC236}">
                <a16:creationId xmlns:a16="http://schemas.microsoft.com/office/drawing/2014/main" id="{26BA0992-E615-4B57-8039-88B3A7AB6C1E}"/>
              </a:ext>
            </a:extLst>
          </p:cNvPr>
          <p:cNvSpPr txBox="1"/>
          <p:nvPr/>
        </p:nvSpPr>
        <p:spPr>
          <a:xfrm>
            <a:off x="3156656" y="6043323"/>
            <a:ext cx="1512916" cy="369332"/>
          </a:xfrm>
          <a:prstGeom prst="rect">
            <a:avLst/>
          </a:prstGeom>
          <a:noFill/>
        </p:spPr>
        <p:txBody>
          <a:bodyPr wrap="square" rtlCol="0">
            <a:spAutoFit/>
          </a:bodyPr>
          <a:lstStyle/>
          <a:p>
            <a:pPr algn="ctr"/>
            <a:r>
              <a:rPr lang="en-GB" b="1" dirty="0"/>
              <a:t>Front </a:t>
            </a:r>
          </a:p>
        </p:txBody>
      </p:sp>
      <p:sp>
        <p:nvSpPr>
          <p:cNvPr id="11" name="Rectangle 10">
            <a:extLst>
              <a:ext uri="{FF2B5EF4-FFF2-40B4-BE49-F238E27FC236}">
                <a16:creationId xmlns:a16="http://schemas.microsoft.com/office/drawing/2014/main" id="{21FFD881-C476-4226-AF59-F80A0399FBFE}"/>
              </a:ext>
            </a:extLst>
          </p:cNvPr>
          <p:cNvSpPr/>
          <p:nvPr/>
        </p:nvSpPr>
        <p:spPr>
          <a:xfrm>
            <a:off x="106382" y="6416760"/>
            <a:ext cx="12940145" cy="307777"/>
          </a:xfrm>
          <a:prstGeom prst="rect">
            <a:avLst/>
          </a:prstGeom>
        </p:spPr>
        <p:txBody>
          <a:bodyPr wrap="square">
            <a:spAutoFit/>
          </a:bodyPr>
          <a:lstStyle/>
          <a:p>
            <a:r>
              <a:rPr lang="en-GB" sz="1400" b="1" dirty="0"/>
              <a:t>Make sure to copy or take a photo of your finished design and post it on the OSET Bikes Facebook page </a:t>
            </a:r>
            <a:r>
              <a:rPr lang="en-GB" sz="1400" b="1" dirty="0">
                <a:hlinkClick r:id="rId4"/>
              </a:rPr>
              <a:t>www.facebook.com/OSETbikes/</a:t>
            </a:r>
            <a:r>
              <a:rPr lang="en-GB" sz="1400" b="1" dirty="0"/>
              <a:t> and tag with #</a:t>
            </a:r>
            <a:r>
              <a:rPr lang="en-GB" sz="1400" b="1" dirty="0" err="1"/>
              <a:t>osetactive</a:t>
            </a:r>
            <a:endParaRPr lang="en-GB" sz="1400" b="1" dirty="0"/>
          </a:p>
        </p:txBody>
      </p:sp>
      <p:sp>
        <p:nvSpPr>
          <p:cNvPr id="12" name="TextBox 11">
            <a:extLst>
              <a:ext uri="{FF2B5EF4-FFF2-40B4-BE49-F238E27FC236}">
                <a16:creationId xmlns:a16="http://schemas.microsoft.com/office/drawing/2014/main" id="{9FAE2E9F-4A6F-4993-ABC1-269BDA5AF2AB}"/>
              </a:ext>
            </a:extLst>
          </p:cNvPr>
          <p:cNvSpPr txBox="1"/>
          <p:nvPr/>
        </p:nvSpPr>
        <p:spPr>
          <a:xfrm>
            <a:off x="10754288" y="1125188"/>
            <a:ext cx="1199496" cy="369332"/>
          </a:xfrm>
          <a:prstGeom prst="rect">
            <a:avLst/>
          </a:prstGeom>
          <a:noFill/>
        </p:spPr>
        <p:txBody>
          <a:bodyPr wrap="none" rtlCol="0">
            <a:spAutoFit/>
          </a:bodyPr>
          <a:lstStyle/>
          <a:p>
            <a:r>
              <a:rPr lang="en-GB" b="1" dirty="0"/>
              <a:t>#</a:t>
            </a:r>
            <a:r>
              <a:rPr lang="en-GB" b="1" dirty="0" err="1"/>
              <a:t>osetbikes</a:t>
            </a:r>
            <a:endParaRPr lang="en-GB" b="1" dirty="0"/>
          </a:p>
        </p:txBody>
      </p:sp>
      <p:pic>
        <p:nvPicPr>
          <p:cNvPr id="2" name="Picture 1">
            <a:extLst>
              <a:ext uri="{FF2B5EF4-FFF2-40B4-BE49-F238E27FC236}">
                <a16:creationId xmlns:a16="http://schemas.microsoft.com/office/drawing/2014/main" id="{DB2A9264-E2D3-49E0-8DB7-4AC020E0296E}"/>
              </a:ext>
            </a:extLst>
          </p:cNvPr>
          <p:cNvPicPr>
            <a:picLocks noChangeAspect="1"/>
          </p:cNvPicPr>
          <p:nvPr/>
        </p:nvPicPr>
        <p:blipFill>
          <a:blip r:embed="rId5"/>
          <a:stretch>
            <a:fillRect/>
          </a:stretch>
        </p:blipFill>
        <p:spPr>
          <a:xfrm>
            <a:off x="4182767" y="3120078"/>
            <a:ext cx="664441" cy="617844"/>
          </a:xfrm>
          <a:prstGeom prst="rect">
            <a:avLst/>
          </a:prstGeom>
        </p:spPr>
      </p:pic>
    </p:spTree>
    <p:extLst>
      <p:ext uri="{BB962C8B-B14F-4D97-AF65-F5344CB8AC3E}">
        <p14:creationId xmlns:p14="http://schemas.microsoft.com/office/powerpoint/2010/main" val="178074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3EC7E9-DCBC-4923-B180-224AD95953D7}"/>
              </a:ext>
            </a:extLst>
          </p:cNvPr>
          <p:cNvSpPr txBox="1"/>
          <p:nvPr/>
        </p:nvSpPr>
        <p:spPr>
          <a:xfrm>
            <a:off x="3561770" y="199146"/>
            <a:ext cx="4931453" cy="461665"/>
          </a:xfrm>
          <a:prstGeom prst="rect">
            <a:avLst/>
          </a:prstGeom>
          <a:noFill/>
        </p:spPr>
        <p:txBody>
          <a:bodyPr wrap="square" rtlCol="0">
            <a:spAutoFit/>
          </a:bodyPr>
          <a:lstStyle/>
          <a:p>
            <a:r>
              <a:rPr lang="en-GB" sz="2400" b="1" dirty="0"/>
              <a:t>Design your own riding trousers  </a:t>
            </a:r>
          </a:p>
        </p:txBody>
      </p:sp>
      <p:pic>
        <p:nvPicPr>
          <p:cNvPr id="5" name="Picture 4" descr="A picture containing drawing&#10;&#10;Description automatically generated">
            <a:extLst>
              <a:ext uri="{FF2B5EF4-FFF2-40B4-BE49-F238E27FC236}">
                <a16:creationId xmlns:a16="http://schemas.microsoft.com/office/drawing/2014/main" id="{BCE80866-E58A-40A7-A715-34E0BEEA2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8" name="TextBox 7">
            <a:extLst>
              <a:ext uri="{FF2B5EF4-FFF2-40B4-BE49-F238E27FC236}">
                <a16:creationId xmlns:a16="http://schemas.microsoft.com/office/drawing/2014/main" id="{4963C7F9-65D9-49DE-AFBA-6D589237D38B}"/>
              </a:ext>
            </a:extLst>
          </p:cNvPr>
          <p:cNvSpPr txBox="1"/>
          <p:nvPr/>
        </p:nvSpPr>
        <p:spPr>
          <a:xfrm>
            <a:off x="106382" y="637663"/>
            <a:ext cx="11092123" cy="830997"/>
          </a:xfrm>
          <a:prstGeom prst="rect">
            <a:avLst/>
          </a:prstGeom>
          <a:noFill/>
        </p:spPr>
        <p:txBody>
          <a:bodyPr wrap="square" rtlCol="0">
            <a:spAutoFit/>
          </a:bodyPr>
          <a:lstStyle/>
          <a:p>
            <a:pPr algn="ctr"/>
            <a:r>
              <a:rPr lang="en-GB" sz="2400" b="1" dirty="0"/>
              <a:t>Get your pens, pencils and crayons out and design your very own </a:t>
            </a:r>
            <a:br>
              <a:rPr lang="en-GB" sz="2400" b="1" dirty="0"/>
            </a:br>
            <a:r>
              <a:rPr lang="en-GB" sz="2400" b="1" dirty="0"/>
              <a:t>OSET riding trousers</a:t>
            </a:r>
          </a:p>
        </p:txBody>
      </p:sp>
      <p:sp>
        <p:nvSpPr>
          <p:cNvPr id="6" name="TextBox 5">
            <a:extLst>
              <a:ext uri="{FF2B5EF4-FFF2-40B4-BE49-F238E27FC236}">
                <a16:creationId xmlns:a16="http://schemas.microsoft.com/office/drawing/2014/main" id="{D39B8A28-805E-416E-9620-16206D89D719}"/>
              </a:ext>
            </a:extLst>
          </p:cNvPr>
          <p:cNvSpPr txBox="1"/>
          <p:nvPr/>
        </p:nvSpPr>
        <p:spPr>
          <a:xfrm>
            <a:off x="5433403" y="6040885"/>
            <a:ext cx="1512916" cy="369332"/>
          </a:xfrm>
          <a:prstGeom prst="rect">
            <a:avLst/>
          </a:prstGeom>
          <a:noFill/>
        </p:spPr>
        <p:txBody>
          <a:bodyPr wrap="square" rtlCol="0">
            <a:spAutoFit/>
          </a:bodyPr>
          <a:lstStyle/>
          <a:p>
            <a:pPr algn="ctr"/>
            <a:r>
              <a:rPr lang="en-GB" b="1" dirty="0"/>
              <a:t>Back </a:t>
            </a:r>
          </a:p>
        </p:txBody>
      </p:sp>
      <p:sp>
        <p:nvSpPr>
          <p:cNvPr id="9" name="TextBox 8">
            <a:extLst>
              <a:ext uri="{FF2B5EF4-FFF2-40B4-BE49-F238E27FC236}">
                <a16:creationId xmlns:a16="http://schemas.microsoft.com/office/drawing/2014/main" id="{26BA0992-E615-4B57-8039-88B3A7AB6C1E}"/>
              </a:ext>
            </a:extLst>
          </p:cNvPr>
          <p:cNvSpPr txBox="1"/>
          <p:nvPr/>
        </p:nvSpPr>
        <p:spPr>
          <a:xfrm>
            <a:off x="2974372" y="6012523"/>
            <a:ext cx="1512916" cy="369332"/>
          </a:xfrm>
          <a:prstGeom prst="rect">
            <a:avLst/>
          </a:prstGeom>
          <a:noFill/>
        </p:spPr>
        <p:txBody>
          <a:bodyPr wrap="square" rtlCol="0">
            <a:spAutoFit/>
          </a:bodyPr>
          <a:lstStyle/>
          <a:p>
            <a:pPr algn="ctr"/>
            <a:r>
              <a:rPr lang="en-GB" b="1" dirty="0"/>
              <a:t>Front </a:t>
            </a:r>
          </a:p>
        </p:txBody>
      </p:sp>
      <p:sp>
        <p:nvSpPr>
          <p:cNvPr id="11" name="Rectangle 10">
            <a:extLst>
              <a:ext uri="{FF2B5EF4-FFF2-40B4-BE49-F238E27FC236}">
                <a16:creationId xmlns:a16="http://schemas.microsoft.com/office/drawing/2014/main" id="{21FFD881-C476-4226-AF59-F80A0399FBFE}"/>
              </a:ext>
            </a:extLst>
          </p:cNvPr>
          <p:cNvSpPr/>
          <p:nvPr/>
        </p:nvSpPr>
        <p:spPr>
          <a:xfrm>
            <a:off x="106382" y="6445695"/>
            <a:ext cx="12940145" cy="307777"/>
          </a:xfrm>
          <a:prstGeom prst="rect">
            <a:avLst/>
          </a:prstGeom>
        </p:spPr>
        <p:txBody>
          <a:bodyPr wrap="square">
            <a:spAutoFit/>
          </a:bodyPr>
          <a:lstStyle/>
          <a:p>
            <a:r>
              <a:rPr lang="en-GB" sz="1400" b="1" dirty="0"/>
              <a:t>Make sure to copy or take a photo of your finished design and post it on the OSET Bikes Facebook page </a:t>
            </a:r>
            <a:r>
              <a:rPr lang="en-GB" sz="1400" b="1" dirty="0">
                <a:hlinkClick r:id="rId3"/>
              </a:rPr>
              <a:t>www.facebook.com/OSETbikes/</a:t>
            </a:r>
            <a:r>
              <a:rPr lang="en-GB" sz="1400" b="1" dirty="0"/>
              <a:t> and tag with #</a:t>
            </a:r>
            <a:r>
              <a:rPr lang="en-GB" sz="1400" b="1" dirty="0" err="1"/>
              <a:t>osetactive</a:t>
            </a:r>
            <a:endParaRPr lang="en-GB" sz="1400" b="1" dirty="0"/>
          </a:p>
        </p:txBody>
      </p:sp>
      <p:sp>
        <p:nvSpPr>
          <p:cNvPr id="12" name="TextBox 11">
            <a:extLst>
              <a:ext uri="{FF2B5EF4-FFF2-40B4-BE49-F238E27FC236}">
                <a16:creationId xmlns:a16="http://schemas.microsoft.com/office/drawing/2014/main" id="{9FAE2E9F-4A6F-4993-ABC1-269BDA5AF2AB}"/>
              </a:ext>
            </a:extLst>
          </p:cNvPr>
          <p:cNvSpPr txBox="1"/>
          <p:nvPr/>
        </p:nvSpPr>
        <p:spPr>
          <a:xfrm>
            <a:off x="10754288" y="1125188"/>
            <a:ext cx="1199496" cy="369332"/>
          </a:xfrm>
          <a:prstGeom prst="rect">
            <a:avLst/>
          </a:prstGeom>
          <a:noFill/>
        </p:spPr>
        <p:txBody>
          <a:bodyPr wrap="none" rtlCol="0">
            <a:spAutoFit/>
          </a:bodyPr>
          <a:lstStyle/>
          <a:p>
            <a:r>
              <a:rPr lang="en-GB" b="1" dirty="0"/>
              <a:t>#</a:t>
            </a:r>
            <a:r>
              <a:rPr lang="en-GB" b="1" dirty="0" err="1"/>
              <a:t>osetbikes</a:t>
            </a:r>
            <a:endParaRPr lang="en-GB" b="1" dirty="0"/>
          </a:p>
        </p:txBody>
      </p:sp>
      <p:sp>
        <p:nvSpPr>
          <p:cNvPr id="13" name="TextBox 12">
            <a:extLst>
              <a:ext uri="{FF2B5EF4-FFF2-40B4-BE49-F238E27FC236}">
                <a16:creationId xmlns:a16="http://schemas.microsoft.com/office/drawing/2014/main" id="{7502AC00-CD4E-4BBA-A417-4D603980F400}"/>
              </a:ext>
            </a:extLst>
          </p:cNvPr>
          <p:cNvSpPr txBox="1"/>
          <p:nvPr/>
        </p:nvSpPr>
        <p:spPr>
          <a:xfrm>
            <a:off x="7746686" y="6040885"/>
            <a:ext cx="1512916" cy="369332"/>
          </a:xfrm>
          <a:prstGeom prst="rect">
            <a:avLst/>
          </a:prstGeom>
          <a:noFill/>
        </p:spPr>
        <p:txBody>
          <a:bodyPr wrap="square" rtlCol="0">
            <a:spAutoFit/>
          </a:bodyPr>
          <a:lstStyle/>
          <a:p>
            <a:pPr algn="ctr"/>
            <a:r>
              <a:rPr lang="en-GB" b="1" dirty="0"/>
              <a:t>Side </a:t>
            </a:r>
          </a:p>
        </p:txBody>
      </p:sp>
      <p:pic>
        <p:nvPicPr>
          <p:cNvPr id="2" name="Picture 1">
            <a:extLst>
              <a:ext uri="{FF2B5EF4-FFF2-40B4-BE49-F238E27FC236}">
                <a16:creationId xmlns:a16="http://schemas.microsoft.com/office/drawing/2014/main" id="{F5E3BCE3-B16B-4364-B2A5-C6D52E076824}"/>
              </a:ext>
            </a:extLst>
          </p:cNvPr>
          <p:cNvPicPr>
            <a:picLocks noChangeAspect="1"/>
          </p:cNvPicPr>
          <p:nvPr/>
        </p:nvPicPr>
        <p:blipFill>
          <a:blip r:embed="rId4"/>
          <a:stretch>
            <a:fillRect/>
          </a:stretch>
        </p:blipFill>
        <p:spPr>
          <a:xfrm>
            <a:off x="3054887" y="1668633"/>
            <a:ext cx="5700143" cy="4372252"/>
          </a:xfrm>
          <a:prstGeom prst="rect">
            <a:avLst/>
          </a:prstGeom>
        </p:spPr>
      </p:pic>
    </p:spTree>
    <p:extLst>
      <p:ext uri="{BB962C8B-B14F-4D97-AF65-F5344CB8AC3E}">
        <p14:creationId xmlns:p14="http://schemas.microsoft.com/office/powerpoint/2010/main" val="307998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4">
            <a:extLst>
              <a:ext uri="{FF2B5EF4-FFF2-40B4-BE49-F238E27FC236}">
                <a16:creationId xmlns:a16="http://schemas.microsoft.com/office/drawing/2014/main" id="{732297B7-FA09-4FA7-B5CC-CF2681F53FF3}"/>
              </a:ext>
            </a:extLst>
          </p:cNvPr>
          <p:cNvGraphicFramePr>
            <a:graphicFrameLocks noGrp="1"/>
          </p:cNvGraphicFramePr>
          <p:nvPr>
            <p:extLst>
              <p:ext uri="{D42A27DB-BD31-4B8C-83A1-F6EECF244321}">
                <p14:modId xmlns:p14="http://schemas.microsoft.com/office/powerpoint/2010/main" val="2350078967"/>
              </p:ext>
            </p:extLst>
          </p:nvPr>
        </p:nvGraphicFramePr>
        <p:xfrm>
          <a:off x="518412" y="546816"/>
          <a:ext cx="11155177" cy="6203543"/>
        </p:xfrm>
        <a:graphic>
          <a:graphicData uri="http://schemas.openxmlformats.org/drawingml/2006/table">
            <a:tbl>
              <a:tblPr firstRow="1" bandRow="1">
                <a:tableStyleId>{5940675A-B579-460E-94D1-54222C63F5DA}</a:tableStyleId>
              </a:tblPr>
              <a:tblGrid>
                <a:gridCol w="1619127">
                  <a:extLst>
                    <a:ext uri="{9D8B030D-6E8A-4147-A177-3AD203B41FA5}">
                      <a16:colId xmlns:a16="http://schemas.microsoft.com/office/drawing/2014/main" val="2666862192"/>
                    </a:ext>
                  </a:extLst>
                </a:gridCol>
                <a:gridCol w="1568066">
                  <a:extLst>
                    <a:ext uri="{9D8B030D-6E8A-4147-A177-3AD203B41FA5}">
                      <a16:colId xmlns:a16="http://schemas.microsoft.com/office/drawing/2014/main" val="983652893"/>
                    </a:ext>
                  </a:extLst>
                </a:gridCol>
                <a:gridCol w="1593597">
                  <a:extLst>
                    <a:ext uri="{9D8B030D-6E8A-4147-A177-3AD203B41FA5}">
                      <a16:colId xmlns:a16="http://schemas.microsoft.com/office/drawing/2014/main" val="4059898200"/>
                    </a:ext>
                  </a:extLst>
                </a:gridCol>
                <a:gridCol w="1642535">
                  <a:extLst>
                    <a:ext uri="{9D8B030D-6E8A-4147-A177-3AD203B41FA5}">
                      <a16:colId xmlns:a16="http://schemas.microsoft.com/office/drawing/2014/main" val="3344293142"/>
                    </a:ext>
                  </a:extLst>
                </a:gridCol>
                <a:gridCol w="1544658">
                  <a:extLst>
                    <a:ext uri="{9D8B030D-6E8A-4147-A177-3AD203B41FA5}">
                      <a16:colId xmlns:a16="http://schemas.microsoft.com/office/drawing/2014/main" val="3604058671"/>
                    </a:ext>
                  </a:extLst>
                </a:gridCol>
                <a:gridCol w="1593597">
                  <a:extLst>
                    <a:ext uri="{9D8B030D-6E8A-4147-A177-3AD203B41FA5}">
                      <a16:colId xmlns:a16="http://schemas.microsoft.com/office/drawing/2014/main" val="2350612985"/>
                    </a:ext>
                  </a:extLst>
                </a:gridCol>
                <a:gridCol w="1593597">
                  <a:extLst>
                    <a:ext uri="{9D8B030D-6E8A-4147-A177-3AD203B41FA5}">
                      <a16:colId xmlns:a16="http://schemas.microsoft.com/office/drawing/2014/main" val="5771556"/>
                    </a:ext>
                  </a:extLst>
                </a:gridCol>
              </a:tblGrid>
              <a:tr h="1159103">
                <a:tc>
                  <a:txBody>
                    <a:bodyPr/>
                    <a:lstStyle/>
                    <a:p>
                      <a:endParaRPr lang="en-GB" b="1" u="sng"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b="1" u="sng"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b="1" u="sng"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100" b="1" u="sng" dirty="0"/>
                        <a:t>Lesson 1</a:t>
                      </a:r>
                    </a:p>
                    <a:p>
                      <a:endParaRPr lang="en-GB" sz="1100" b="1" u="sng" dirty="0"/>
                    </a:p>
                    <a:p>
                      <a:r>
                        <a:rPr lang="en-GB" sz="800" b="0" u="none" dirty="0"/>
                        <a:t>Tutorial on how to stand on the bike correctly with finger placement on levers as well as feet on pegs. We will also go through turn techniques in this video.</a:t>
                      </a:r>
                    </a:p>
                  </a:txBody>
                  <a:tcPr>
                    <a:lnL w="12700" cap="flat" cmpd="sng" algn="ctr">
                      <a:solidFill>
                        <a:schemeClr val="tx1"/>
                      </a:solidFill>
                      <a:prstDash val="solid"/>
                      <a:round/>
                      <a:headEnd type="none" w="med" len="med"/>
                      <a:tailEnd type="none" w="med" len="med"/>
                    </a:lnL>
                  </a:tcPr>
                </a:tc>
                <a:tc>
                  <a:txBody>
                    <a:bodyPr/>
                    <a:lstStyle/>
                    <a:p>
                      <a:r>
                        <a:rPr lang="en-GB" sz="1100" b="1" u="sng" dirty="0"/>
                        <a:t>Challenge 1 </a:t>
                      </a:r>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Balance is essential. Using the tutorial, try to stay balanced on your OSET for as long as possible!</a:t>
                      </a:r>
                    </a:p>
                    <a:p>
                      <a:endParaRPr lang="en-GB" sz="800" b="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sng" dirty="0"/>
                        <a:t>Lesson 2</a:t>
                      </a:r>
                      <a:br>
                        <a:rPr lang="en-GB" sz="1100" b="1" u="sng" dirty="0"/>
                      </a:br>
                      <a:br>
                        <a:rPr lang="en-GB" sz="1050" b="1" u="sng" dirty="0"/>
                      </a:br>
                      <a:r>
                        <a:rPr lang="en-GB" sz="800" b="0" u="none" dirty="0">
                          <a:effectLst/>
                        </a:rPr>
                        <a:t>Wheelies. Slow, fast or anything in-between. Watch the tutorial and then try yourself. There are many variations to try, which will be the following days challenges.</a:t>
                      </a:r>
                    </a:p>
                    <a:p>
                      <a:endParaRPr lang="en-GB" sz="800" b="0" u="none" dirty="0"/>
                    </a:p>
                  </a:txBody>
                  <a:tcPr/>
                </a:tc>
                <a:tc>
                  <a:txBody>
                    <a:bodyPr/>
                    <a:lstStyle/>
                    <a:p>
                      <a:r>
                        <a:rPr lang="en-GB" sz="1100" b="1" u="sng" dirty="0"/>
                        <a:t>Challenge 2 </a:t>
                      </a:r>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Slow wheelies: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See how slowly you can ride on the rear wheel!</a:t>
                      </a:r>
                    </a:p>
                    <a:p>
                      <a:endParaRPr lang="en-GB" sz="1100" b="1" u="sng" dirty="0"/>
                    </a:p>
                  </a:txBody>
                  <a:tcPr/>
                </a:tc>
                <a:extLst>
                  <a:ext uri="{0D108BD9-81ED-4DB2-BD59-A6C34878D82A}">
                    <a16:rowId xmlns:a16="http://schemas.microsoft.com/office/drawing/2014/main" val="671632581"/>
                  </a:ext>
                </a:extLst>
              </a:tr>
              <a:tr h="1218187">
                <a:tc>
                  <a:txBody>
                    <a:bodyPr/>
                    <a:lstStyle/>
                    <a:p>
                      <a:r>
                        <a:rPr lang="en-GB" sz="1100" b="1" u="sng" dirty="0"/>
                        <a:t>Challenge 3</a:t>
                      </a:r>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Wheelie into a wall and try to see how long you can balance on the wall for. Oliver’s record is X and Elliot’s is X</a:t>
                      </a:r>
                    </a:p>
                    <a:p>
                      <a:endParaRPr lang="en-GB" sz="1100" b="1" u="sng" dirty="0"/>
                    </a:p>
                  </a:txBody>
                  <a:tcPr>
                    <a:lnT w="12700" cap="flat" cmpd="sng" algn="ctr">
                      <a:solidFill>
                        <a:schemeClr val="tx1"/>
                      </a:solidFill>
                      <a:prstDash val="solid"/>
                      <a:round/>
                      <a:headEnd type="none" w="med" len="med"/>
                      <a:tailEnd type="none" w="med" len="med"/>
                    </a:lnT>
                  </a:tcPr>
                </a:tc>
                <a:tc>
                  <a:txBody>
                    <a:bodyPr/>
                    <a:lstStyle/>
                    <a:p>
                      <a:r>
                        <a:rPr lang="en-GB" sz="1100" b="1" u="sng" dirty="0"/>
                        <a:t>Lesson 3</a:t>
                      </a:r>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Stoppies. With lots of variations, watch the tutorial to see how to do each one correctly.</a:t>
                      </a:r>
                    </a:p>
                    <a:p>
                      <a:endParaRPr lang="en-GB" sz="1050" b="0" u="none" dirty="0"/>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u="sng" dirty="0"/>
                        <a:t>Challenge 4</a:t>
                      </a:r>
                      <a:br>
                        <a:rPr lang="en-GB" sz="1100" b="1" u="sng" dirty="0"/>
                      </a:br>
                      <a:br>
                        <a:rPr lang="en-GB" sz="1100" b="1" u="sng" dirty="0"/>
                      </a:br>
                      <a:r>
                        <a:rPr lang="en-GB" sz="800" b="0" u="none" dirty="0"/>
                        <a:t>Stoppies off of things. Watch the stoppie tutorial to find out more!</a:t>
                      </a:r>
                    </a:p>
                    <a:p>
                      <a:endParaRPr lang="en-GB" sz="1100" b="1" u="sng" dirty="0"/>
                    </a:p>
                  </a:txBody>
                  <a:tcPr>
                    <a:lnT w="12700" cap="flat" cmpd="sng" algn="ctr">
                      <a:solidFill>
                        <a:schemeClr val="tx1"/>
                      </a:solidFill>
                      <a:prstDash val="solid"/>
                      <a:round/>
                      <a:headEnd type="none" w="med" len="med"/>
                      <a:tailEnd type="none" w="med" len="med"/>
                    </a:lnT>
                  </a:tcPr>
                </a:tc>
                <a:tc>
                  <a:txBody>
                    <a:bodyPr/>
                    <a:lstStyle/>
                    <a:p>
                      <a:r>
                        <a:rPr lang="en-GB" sz="1100" b="1" u="sng" dirty="0"/>
                        <a:t>Reaction!</a:t>
                      </a:r>
                    </a:p>
                    <a:p>
                      <a:endParaRPr lang="en-GB" sz="1050" b="1" u="sng" dirty="0"/>
                    </a:p>
                    <a:p>
                      <a:r>
                        <a:rPr lang="en-GB" sz="800" b="0" u="none" dirty="0"/>
                        <a:t>Reaction time! Oliver and Elliot will sit down and go through your submissions and give tips on how to improve!</a:t>
                      </a:r>
                      <a:endParaRPr lang="en-GB" sz="800" b="1" u="sng" dirty="0"/>
                    </a:p>
                  </a:txBody>
                  <a:tcPr/>
                </a:tc>
                <a:tc>
                  <a:txBody>
                    <a:bodyPr/>
                    <a:lstStyle/>
                    <a:p>
                      <a:r>
                        <a:rPr lang="en-GB" sz="1100" b="1" u="sng" dirty="0"/>
                        <a:t>Lesson 4</a:t>
                      </a:r>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Bike setup: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After the first challenges, we will go through bike setup for Trials. Once you have made the changes to your bike, go back and try previous challenges.</a:t>
                      </a:r>
                    </a:p>
                    <a:p>
                      <a:endParaRPr lang="en-GB" sz="1100" b="1" u="sng" dirty="0"/>
                    </a:p>
                  </a:txBody>
                  <a:tcPr/>
                </a:tc>
                <a:tc>
                  <a:txBody>
                    <a:bodyPr/>
                    <a:lstStyle/>
                    <a:p>
                      <a:r>
                        <a:rPr lang="en-GB" sz="1100" b="1" u="sng" dirty="0"/>
                        <a:t>Challenge 5</a:t>
                      </a:r>
                    </a:p>
                    <a:p>
                      <a:endParaRPr lang="en-GB" sz="1100" b="1" u="sng" dirty="0"/>
                    </a:p>
                    <a:p>
                      <a:r>
                        <a:rPr kumimoji="0" lang="en-GB" sz="800" b="0" i="0" u="none" strike="noStrike" kern="1200" cap="none" spc="0" normalizeH="0" baseline="0" noProof="0" dirty="0">
                          <a:ln>
                            <a:noFill/>
                          </a:ln>
                          <a:solidFill>
                            <a:prstClr val="black"/>
                          </a:solidFill>
                          <a:effectLst/>
                          <a:uLnTx/>
                          <a:uFillTx/>
                          <a:latin typeface="+mn-lt"/>
                          <a:ea typeface="+mn-ea"/>
                          <a:cs typeface="+mn-cs"/>
                        </a:rPr>
                        <a:t>Design your own riding top. You can get a blank template from the OSET site to use. Remember to send it in to us and post on social.</a:t>
                      </a:r>
                      <a:endParaRPr lang="en-GB" sz="1100" b="1" u="sng" dirty="0"/>
                    </a:p>
                  </a:txBody>
                  <a:tcPr/>
                </a:tc>
                <a:tc>
                  <a:txBody>
                    <a:bodyPr/>
                    <a:lstStyle/>
                    <a:p>
                      <a:r>
                        <a:rPr lang="en-GB" sz="1100" b="1" u="sng" dirty="0"/>
                        <a:t>Practice</a:t>
                      </a:r>
                    </a:p>
                    <a:p>
                      <a:endParaRPr lang="en-GB" sz="1100" b="1" u="sng" dirty="0"/>
                    </a:p>
                    <a:p>
                      <a:r>
                        <a:rPr lang="en-GB" sz="800" b="0" u="none" dirty="0"/>
                        <a:t>Practice anything that you feel needs more work or a continuation of something else.</a:t>
                      </a:r>
                    </a:p>
                  </a:txBody>
                  <a:tcPr/>
                </a:tc>
                <a:extLst>
                  <a:ext uri="{0D108BD9-81ED-4DB2-BD59-A6C34878D82A}">
                    <a16:rowId xmlns:a16="http://schemas.microsoft.com/office/drawing/2014/main" val="589454540"/>
                  </a:ext>
                </a:extLst>
              </a:tr>
              <a:tr h="943940">
                <a:tc>
                  <a:txBody>
                    <a:bodyPr/>
                    <a:lstStyle/>
                    <a:p>
                      <a:r>
                        <a:rPr lang="en-GB" sz="1100" b="1" u="sng" dirty="0"/>
                        <a:t>Leeson 5</a:t>
                      </a:r>
                    </a:p>
                    <a:p>
                      <a:endParaRPr lang="en-GB" sz="1100" b="1" u="sng" dirty="0"/>
                    </a:p>
                    <a:p>
                      <a:r>
                        <a:rPr lang="en-GB" sz="800" b="0" u="none" dirty="0"/>
                        <a:t>Bunny Hops: How to get the most lift for obstacles. Challenge yourself to go higher with bricks or other obstacles. Watch the tutorial to learn more!</a:t>
                      </a:r>
                    </a:p>
                  </a:txBody>
                  <a:tcPr/>
                </a:tc>
                <a:tc>
                  <a:txBody>
                    <a:bodyPr/>
                    <a:lstStyle/>
                    <a:p>
                      <a:r>
                        <a:rPr lang="en-GB" sz="1100" b="1" u="sng" dirty="0"/>
                        <a:t>Challenge 6</a:t>
                      </a:r>
                      <a:br>
                        <a:rPr lang="en-GB" sz="1100" b="1" u="sng" dirty="0"/>
                      </a:br>
                      <a:br>
                        <a:rPr lang="en-GB" sz="1100" b="1" u="sng" dirty="0"/>
                      </a:br>
                      <a:r>
                        <a:rPr lang="en-GB" sz="800" b="0" u="none" dirty="0"/>
                        <a:t>#cooltrick </a:t>
                      </a:r>
                    </a:p>
                    <a:p>
                      <a:r>
                        <a:rPr lang="en-GB" sz="800" b="0" u="none" dirty="0"/>
                        <a:t>Heelclicker stoppie challenge. Watch Elliot take on the challenge and how to complete it!</a:t>
                      </a:r>
                    </a:p>
                  </a:txBody>
                  <a:tcPr/>
                </a:tc>
                <a:tc>
                  <a:txBody>
                    <a:bodyPr/>
                    <a:lstStyle/>
                    <a:p>
                      <a:r>
                        <a:rPr lang="en-GB" sz="1100" b="1" u="sng" dirty="0"/>
                        <a:t>Lesson 6</a:t>
                      </a:r>
                    </a:p>
                    <a:p>
                      <a:endParaRPr lang="en-GB" sz="1100" b="1" u="sng" dirty="0"/>
                    </a:p>
                    <a:p>
                      <a:r>
                        <a:rPr lang="en-GB" sz="800" b="0" u="none" dirty="0"/>
                        <a:t>Steps: The fun one! How to get up steps in a variety of ways. Find out which techniques in the tutorials.</a:t>
                      </a:r>
                    </a:p>
                  </a:txBody>
                  <a:tcPr/>
                </a:tc>
                <a:tc>
                  <a:txBody>
                    <a:bodyPr/>
                    <a:lstStyle/>
                    <a:p>
                      <a:r>
                        <a:rPr lang="en-GB" sz="1100" b="1" u="sng" dirty="0"/>
                        <a:t>Lesson 7</a:t>
                      </a:r>
                    </a:p>
                    <a:p>
                      <a:endParaRPr lang="en-GB" sz="1100" b="1" u="sng" dirty="0"/>
                    </a:p>
                    <a:p>
                      <a:r>
                        <a:rPr lang="en-GB" sz="800" b="0" u="none" dirty="0"/>
                        <a:t>How to exaggerate your body movements to trick your body into doing it naturally. </a:t>
                      </a:r>
                    </a:p>
                  </a:txBody>
                  <a:tcPr/>
                </a:tc>
                <a:tc>
                  <a:txBody>
                    <a:bodyPr/>
                    <a:lstStyle/>
                    <a:p>
                      <a:r>
                        <a:rPr lang="en-GB" sz="1100" b="1" u="sng" dirty="0"/>
                        <a:t>Reaction!</a:t>
                      </a:r>
                    </a:p>
                    <a:p>
                      <a:endParaRPr lang="en-GB" sz="1100" b="1" u="sng" dirty="0"/>
                    </a:p>
                    <a:p>
                      <a:r>
                        <a:rPr kumimoji="0" lang="en-GB" sz="800" b="0" i="0" u="none" strike="noStrike" kern="1200" cap="none" spc="0" normalizeH="0" baseline="0" noProof="0" dirty="0">
                          <a:ln>
                            <a:noFill/>
                          </a:ln>
                          <a:solidFill>
                            <a:prstClr val="black"/>
                          </a:solidFill>
                          <a:effectLst/>
                          <a:uLnTx/>
                          <a:uFillTx/>
                          <a:latin typeface="+mn-lt"/>
                          <a:ea typeface="+mn-ea"/>
                          <a:cs typeface="+mn-cs"/>
                        </a:rPr>
                        <a:t>Reaction time! Oliver and Elliot will sit down and go through your submissions and give tips on how to improve!</a:t>
                      </a:r>
                      <a:endParaRPr lang="en-GB" sz="1050" b="0" u="none" dirty="0"/>
                    </a:p>
                  </a:txBody>
                  <a:tcPr/>
                </a:tc>
                <a:tc>
                  <a:txBody>
                    <a:bodyPr/>
                    <a:lstStyle/>
                    <a:p>
                      <a:r>
                        <a:rPr lang="en-GB" sz="1100" b="1" u="sng" dirty="0"/>
                        <a:t>Challenge 7</a:t>
                      </a:r>
                    </a:p>
                    <a:p>
                      <a:endParaRPr lang="en-GB" sz="1100" b="1" u="sng" dirty="0"/>
                    </a:p>
                    <a:p>
                      <a:r>
                        <a:rPr lang="en-GB" sz="800" b="0" u="none" dirty="0"/>
                        <a:t>Balance beam challenge! Set up something thin (plank of wood) and try to ride along it, stop, balance and ride off again.</a:t>
                      </a:r>
                    </a:p>
                  </a:txBody>
                  <a:tcPr/>
                </a:tc>
                <a:tc>
                  <a:txBody>
                    <a:bodyPr/>
                    <a:lstStyle/>
                    <a:p>
                      <a:r>
                        <a:rPr lang="en-GB" sz="1100" b="1" u="sng" dirty="0"/>
                        <a:t>Challenge 8</a:t>
                      </a:r>
                    </a:p>
                    <a:p>
                      <a:endParaRPr lang="en-GB" sz="1100" b="1" u="sng" dirty="0"/>
                    </a:p>
                    <a:p>
                      <a:r>
                        <a:rPr lang="en-GB" sz="800" b="0" u="none" dirty="0"/>
                        <a:t>#cooltrick </a:t>
                      </a:r>
                    </a:p>
                    <a:p>
                      <a:r>
                        <a:rPr lang="en-GB" sz="800" b="0" u="none" dirty="0"/>
                        <a:t>Do as tight of a turn as you can with both legs one side of the bike. Watch the tutorial to find out how!</a:t>
                      </a:r>
                    </a:p>
                  </a:txBody>
                  <a:tcPr/>
                </a:tc>
                <a:extLst>
                  <a:ext uri="{0D108BD9-81ED-4DB2-BD59-A6C34878D82A}">
                    <a16:rowId xmlns:a16="http://schemas.microsoft.com/office/drawing/2014/main" val="602807779"/>
                  </a:ext>
                </a:extLst>
              </a:tr>
              <a:tr h="943940">
                <a:tc>
                  <a:txBody>
                    <a:bodyPr/>
                    <a:lstStyle/>
                    <a:p>
                      <a:r>
                        <a:rPr lang="en-GB" sz="1100" b="1" u="sng" dirty="0"/>
                        <a:t>Lesson 8</a:t>
                      </a:r>
                    </a:p>
                    <a:p>
                      <a:endParaRPr lang="en-GB" sz="1100" b="1" u="sng" dirty="0"/>
                    </a:p>
                    <a:p>
                      <a:r>
                        <a:rPr lang="en-GB" sz="800" b="0" u="none" dirty="0"/>
                        <a:t>Back wheel hops. An advanced technique that will take a long time to learn. In the tutorial we will go through the steps we took to learn them.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prstClr val="black"/>
                          </a:solidFill>
                          <a:effectLst/>
                          <a:uLnTx/>
                          <a:uFillTx/>
                          <a:latin typeface="+mn-lt"/>
                          <a:ea typeface="+mn-ea"/>
                          <a:cs typeface="+mn-cs"/>
                        </a:rPr>
                        <a:t>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Practice anything that you feel needs more work or a continuation of something else.</a:t>
                      </a:r>
                    </a:p>
                    <a:p>
                      <a:endParaRPr lang="en-GB" sz="1100" b="1" u="sng" dirty="0"/>
                    </a:p>
                  </a:txBody>
                  <a:tcPr/>
                </a:tc>
                <a:tc>
                  <a:txBody>
                    <a:bodyPr/>
                    <a:lstStyle/>
                    <a:p>
                      <a:r>
                        <a:rPr lang="en-GB" sz="1100" b="1" u="sng" dirty="0"/>
                        <a:t>Challenge 9</a:t>
                      </a:r>
                    </a:p>
                    <a:p>
                      <a:endParaRPr lang="en-GB" sz="1100" b="1" u="sng" dirty="0"/>
                    </a:p>
                    <a:p>
                      <a:r>
                        <a:rPr lang="en-GB" sz="800" b="0" u="none" dirty="0"/>
                        <a:t>Spend the day on another type of bike. Whether that be MTBs, Trials Bicycle, Unicycle or BMX, it’s all good learning!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prstClr val="black"/>
                          </a:solidFill>
                          <a:effectLst/>
                          <a:uLnTx/>
                          <a:uFillTx/>
                          <a:latin typeface="+mn-lt"/>
                          <a:ea typeface="+mn-ea"/>
                          <a:cs typeface="+mn-cs"/>
                        </a:rPr>
                        <a:t>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Practice anything that you feel needs more work or a continuation of something else.</a:t>
                      </a:r>
                    </a:p>
                  </a:txBody>
                  <a:tcPr/>
                </a:tc>
                <a:tc>
                  <a:txBody>
                    <a:bodyPr/>
                    <a:lstStyle/>
                    <a:p>
                      <a:r>
                        <a:rPr lang="en-GB" sz="1100" b="1" u="sng" dirty="0"/>
                        <a:t>Challenge 10</a:t>
                      </a:r>
                    </a:p>
                    <a:p>
                      <a:endParaRPr lang="en-GB" sz="1100" b="1" u="sng" dirty="0"/>
                    </a:p>
                    <a:p>
                      <a:r>
                        <a:rPr lang="en-GB" sz="800" b="0" u="none" dirty="0"/>
                        <a:t>Challenge time. Try to stoppie and land your rear wheel on a small object like a brick.</a:t>
                      </a:r>
                    </a:p>
                  </a:txBody>
                  <a:tcPr/>
                </a:tc>
                <a:tc>
                  <a:txBody>
                    <a:bodyPr/>
                    <a:lstStyle/>
                    <a:p>
                      <a:r>
                        <a:rPr lang="en-GB" sz="1100" b="1" u="sng" dirty="0"/>
                        <a:t>Challenge 11</a:t>
                      </a:r>
                    </a:p>
                    <a:p>
                      <a:endParaRPr lang="en-GB" sz="1100" b="1" u="sng" dirty="0"/>
                    </a:p>
                    <a:p>
                      <a:r>
                        <a:rPr lang="en-GB" sz="800" b="0" u="none" dirty="0"/>
                        <a:t>Pallet challenge. With a single pallet, try to turn the bike 360 degrees using hopping. This can also be done in a small circle.</a:t>
                      </a:r>
                    </a:p>
                  </a:txBody>
                  <a:tcPr>
                    <a:lnB w="12700" cap="flat" cmpd="sng" algn="ctr">
                      <a:solidFill>
                        <a:schemeClr val="tx1"/>
                      </a:solidFill>
                      <a:prstDash val="solid"/>
                      <a:round/>
                      <a:headEnd type="none" w="med" len="med"/>
                      <a:tailEnd type="none" w="med" len="med"/>
                    </a:lnB>
                  </a:tcPr>
                </a:tc>
                <a:tc>
                  <a:txBody>
                    <a:bodyPr/>
                    <a:lstStyle/>
                    <a:p>
                      <a:r>
                        <a:rPr lang="en-GB" sz="1100" b="1" u="sng" dirty="0"/>
                        <a:t>Reaction!</a:t>
                      </a:r>
                    </a:p>
                    <a:p>
                      <a:endParaRPr lang="en-GB" sz="1100" b="1" u="sng" dirty="0"/>
                    </a:p>
                    <a:p>
                      <a:r>
                        <a:rPr lang="en-GB" sz="800" b="0" u="none" dirty="0"/>
                        <a:t>Reaction time! Oliver and Elliot will sit down and go through your submissions and give tips on how to improve!</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8527591"/>
                  </a:ext>
                </a:extLst>
              </a:tr>
              <a:tr h="1499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prstClr val="black"/>
                          </a:solidFill>
                          <a:effectLst/>
                          <a:uLnTx/>
                          <a:uFillTx/>
                          <a:latin typeface="+mn-lt"/>
                          <a:ea typeface="+mn-ea"/>
                          <a:cs typeface="+mn-cs"/>
                        </a:rPr>
                        <a:t>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Practice anything that you feel needs more work or a continuation of something else.</a:t>
                      </a:r>
                    </a:p>
                    <a:p>
                      <a:endParaRPr lang="en-GB" sz="800" b="0" u="none" dirty="0"/>
                    </a:p>
                  </a:txBody>
                  <a:tcPr/>
                </a:tc>
                <a:tc>
                  <a:txBody>
                    <a:bodyPr/>
                    <a:lstStyle/>
                    <a:p>
                      <a:r>
                        <a:rPr lang="en-GB" sz="1200" b="1" u="sng" dirty="0"/>
                        <a:t>Challenge 12</a:t>
                      </a:r>
                    </a:p>
                    <a:p>
                      <a:endParaRPr lang="en-GB" sz="1200" b="1" u="sng" dirty="0"/>
                    </a:p>
                    <a:p>
                      <a:r>
                        <a:rPr lang="en-GB" sz="900" b="0" u="none" dirty="0"/>
                        <a:t>Try to do all of the past challenges in a row. Send a picture or video of your completed sheet to us!</a:t>
                      </a:r>
                    </a:p>
                    <a:p>
                      <a:endParaRPr lang="en-GB" sz="900" b="0" u="none" dirty="0"/>
                    </a:p>
                  </a:txBody>
                  <a:tcPr/>
                </a:tc>
                <a:tc>
                  <a:txBody>
                    <a:bodyPr/>
                    <a:lstStyle/>
                    <a:p>
                      <a:r>
                        <a:rPr lang="en-GB" sz="1100" b="1" u="sng" dirty="0"/>
                        <a:t>Challenge 13</a:t>
                      </a:r>
                    </a:p>
                    <a:p>
                      <a:endParaRPr lang="en-GB" sz="1100" b="1"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u="none" dirty="0"/>
                        <a:t>Design your own bike stickers. You can get a blank template from the OSET site to use. Remember to send it in to us and post on social </a:t>
                      </a:r>
                      <a:endParaRPr lang="en-GB" sz="800" b="1" u="sng" dirty="0"/>
                    </a:p>
                    <a:p>
                      <a:endParaRPr lang="en-GB" sz="900" b="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sng" strike="noStrike" kern="1200" cap="none" spc="0" normalizeH="0" baseline="0" noProof="0" dirty="0">
                          <a:ln>
                            <a:noFill/>
                          </a:ln>
                          <a:solidFill>
                            <a:prstClr val="black"/>
                          </a:solidFill>
                          <a:effectLst/>
                          <a:uLnTx/>
                          <a:uFillTx/>
                          <a:latin typeface="+mn-lt"/>
                          <a:ea typeface="+mn-ea"/>
                          <a:cs typeface="+mn-cs"/>
                        </a:rPr>
                        <a:t>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mn-lt"/>
                          <a:ea typeface="+mn-ea"/>
                          <a:cs typeface="+mn-cs"/>
                        </a:rPr>
                        <a:t>Practice anything that you feel needs more work or a continuation of something else.</a:t>
                      </a:r>
                    </a:p>
                    <a:p>
                      <a:endParaRPr lang="en-GB" sz="1100" b="1" u="sng" dirty="0"/>
                    </a:p>
                    <a:p>
                      <a:endParaRPr lang="en-GB" sz="1100" b="1" u="sng" dirty="0"/>
                    </a:p>
                  </a:txBody>
                  <a:tcPr/>
                </a:tc>
                <a:tc>
                  <a:txBody>
                    <a:bodyPr/>
                    <a:lstStyle/>
                    <a:p>
                      <a:r>
                        <a:rPr lang="en-GB" sz="1100" b="1" u="sng" dirty="0"/>
                        <a:t>Challenge 14 </a:t>
                      </a:r>
                    </a:p>
                    <a:p>
                      <a:endParaRPr lang="en-GB" sz="1100" b="1" u="sng" dirty="0"/>
                    </a:p>
                    <a:p>
                      <a:r>
                        <a:rPr lang="en-GB" sz="800" b="0" u="none" dirty="0"/>
                        <a:t>The ultimate challenge! Try to learn how to roll back on the front wheel. Watch the tutorial and then keep trying. This one will take a lot of trying and crashing; but at the end it will be worth it! First person (under 15) to complete the challenge with video evidence will receive a prize!</a:t>
                      </a: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rgbClr val="FFFF00"/>
                        </a:solidFill>
                        <a:effectLst/>
                        <a:latin typeface="+mn-lt"/>
                        <a:ea typeface="+mn-ea"/>
                        <a:cs typeface="+mn-cs"/>
                      </a:endParaRPr>
                    </a:p>
                    <a:p>
                      <a:endParaRPr lang="en-GB" sz="1100" b="1" u="sng"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100" b="1" u="sng"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3856271"/>
                  </a:ext>
                </a:extLst>
              </a:tr>
            </a:tbl>
          </a:graphicData>
        </a:graphic>
      </p:graphicFrame>
      <p:sp>
        <p:nvSpPr>
          <p:cNvPr id="14" name="TextBox 13">
            <a:extLst>
              <a:ext uri="{FF2B5EF4-FFF2-40B4-BE49-F238E27FC236}">
                <a16:creationId xmlns:a16="http://schemas.microsoft.com/office/drawing/2014/main" id="{15DB85B5-A0F5-44B9-859C-F107AF89A217}"/>
              </a:ext>
            </a:extLst>
          </p:cNvPr>
          <p:cNvSpPr txBox="1"/>
          <p:nvPr/>
        </p:nvSpPr>
        <p:spPr>
          <a:xfrm>
            <a:off x="2970086" y="-18802"/>
            <a:ext cx="8703502" cy="646331"/>
          </a:xfrm>
          <a:prstGeom prst="rect">
            <a:avLst/>
          </a:prstGeom>
          <a:noFill/>
        </p:spPr>
        <p:txBody>
          <a:bodyPr wrap="square" rtlCol="0">
            <a:spAutoFit/>
          </a:bodyPr>
          <a:lstStyle/>
          <a:p>
            <a:r>
              <a:rPr lang="en-GB" sz="3600" dirty="0"/>
              <a:t>OSET Home School Challenge </a:t>
            </a:r>
          </a:p>
        </p:txBody>
      </p:sp>
      <p:pic>
        <p:nvPicPr>
          <p:cNvPr id="15" name="Picture 14" descr="A picture containing drawing&#10;&#10;Description automatically generated">
            <a:extLst>
              <a:ext uri="{FF2B5EF4-FFF2-40B4-BE49-F238E27FC236}">
                <a16:creationId xmlns:a16="http://schemas.microsoft.com/office/drawing/2014/main" id="{872BFB74-4AA9-4319-A839-018D2CC58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190" y="791492"/>
            <a:ext cx="787608" cy="787608"/>
          </a:xfrm>
          <a:prstGeom prst="rect">
            <a:avLst/>
          </a:prstGeom>
        </p:spPr>
      </p:pic>
      <p:sp>
        <p:nvSpPr>
          <p:cNvPr id="16" name="TextBox 15">
            <a:extLst>
              <a:ext uri="{FF2B5EF4-FFF2-40B4-BE49-F238E27FC236}">
                <a16:creationId xmlns:a16="http://schemas.microsoft.com/office/drawing/2014/main" id="{D6D7417E-FEAC-4C22-9921-8BF952DC9333}"/>
              </a:ext>
            </a:extLst>
          </p:cNvPr>
          <p:cNvSpPr txBox="1"/>
          <p:nvPr/>
        </p:nvSpPr>
        <p:spPr>
          <a:xfrm>
            <a:off x="9255157" y="5664854"/>
            <a:ext cx="1650313" cy="646331"/>
          </a:xfrm>
          <a:prstGeom prst="rect">
            <a:avLst/>
          </a:prstGeom>
          <a:noFill/>
        </p:spPr>
        <p:txBody>
          <a:bodyPr wrap="square" rtlCol="0">
            <a:spAutoFit/>
          </a:bodyPr>
          <a:lstStyle/>
          <a:p>
            <a:r>
              <a:rPr lang="en-GB" b="1" dirty="0"/>
              <a:t>What was your favourite day?</a:t>
            </a:r>
          </a:p>
        </p:txBody>
      </p:sp>
      <p:sp>
        <p:nvSpPr>
          <p:cNvPr id="17" name="TextBox 16">
            <a:extLst>
              <a:ext uri="{FF2B5EF4-FFF2-40B4-BE49-F238E27FC236}">
                <a16:creationId xmlns:a16="http://schemas.microsoft.com/office/drawing/2014/main" id="{C1B00C7F-2263-4131-AB45-FAFB67E12B53}"/>
              </a:ext>
            </a:extLst>
          </p:cNvPr>
          <p:cNvSpPr txBox="1"/>
          <p:nvPr/>
        </p:nvSpPr>
        <p:spPr>
          <a:xfrm>
            <a:off x="1864597" y="708243"/>
            <a:ext cx="3481753" cy="954107"/>
          </a:xfrm>
          <a:prstGeom prst="rect">
            <a:avLst/>
          </a:prstGeom>
          <a:noFill/>
        </p:spPr>
        <p:txBody>
          <a:bodyPr wrap="square" rtlCol="0">
            <a:spAutoFit/>
          </a:bodyPr>
          <a:lstStyle/>
          <a:p>
            <a:r>
              <a:rPr lang="en-GB" sz="1400" b="1" dirty="0"/>
              <a:t>The OSET challenge is designed to help you be a better rider and have fun while doing it. Just follow the instructions for each day and tag your photos with #osetchallenge</a:t>
            </a:r>
          </a:p>
        </p:txBody>
      </p:sp>
    </p:spTree>
    <p:extLst>
      <p:ext uri="{BB962C8B-B14F-4D97-AF65-F5344CB8AC3E}">
        <p14:creationId xmlns:p14="http://schemas.microsoft.com/office/powerpoint/2010/main" val="2707130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445E49E6-066B-4168-AECA-53FF52D75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 y="253062"/>
            <a:ext cx="11776364" cy="5903358"/>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25C8A953-E325-4261-9F81-47BEFC108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9672" y="253062"/>
            <a:ext cx="868727" cy="868727"/>
          </a:xfrm>
          <a:prstGeom prst="rect">
            <a:avLst/>
          </a:prstGeom>
        </p:spPr>
      </p:pic>
      <p:sp>
        <p:nvSpPr>
          <p:cNvPr id="8" name="TextBox 7">
            <a:extLst>
              <a:ext uri="{FF2B5EF4-FFF2-40B4-BE49-F238E27FC236}">
                <a16:creationId xmlns:a16="http://schemas.microsoft.com/office/drawing/2014/main" id="{6E741308-2142-4079-B2A6-7F5DF88028FE}"/>
              </a:ext>
            </a:extLst>
          </p:cNvPr>
          <p:cNvSpPr txBox="1"/>
          <p:nvPr/>
        </p:nvSpPr>
        <p:spPr>
          <a:xfrm>
            <a:off x="868223" y="526722"/>
            <a:ext cx="5266441" cy="830997"/>
          </a:xfrm>
          <a:prstGeom prst="rect">
            <a:avLst/>
          </a:prstGeom>
          <a:noFill/>
        </p:spPr>
        <p:txBody>
          <a:bodyPr wrap="square" rtlCol="0">
            <a:spAutoFit/>
          </a:bodyPr>
          <a:lstStyle/>
          <a:p>
            <a:r>
              <a:rPr lang="en-GB" sz="2400" b="1" dirty="0"/>
              <a:t>Get your pens and crayons out and design your own stickers for the MX10</a:t>
            </a:r>
          </a:p>
        </p:txBody>
      </p:sp>
      <p:sp>
        <p:nvSpPr>
          <p:cNvPr id="9" name="TextBox 8">
            <a:extLst>
              <a:ext uri="{FF2B5EF4-FFF2-40B4-BE49-F238E27FC236}">
                <a16:creationId xmlns:a16="http://schemas.microsoft.com/office/drawing/2014/main" id="{55A81C3D-393F-4CC6-9867-49160C94AA72}"/>
              </a:ext>
            </a:extLst>
          </p:cNvPr>
          <p:cNvSpPr txBox="1"/>
          <p:nvPr/>
        </p:nvSpPr>
        <p:spPr>
          <a:xfrm>
            <a:off x="0" y="6219870"/>
            <a:ext cx="12142123" cy="584775"/>
          </a:xfrm>
          <a:prstGeom prst="rect">
            <a:avLst/>
          </a:prstGeom>
          <a:noFill/>
        </p:spPr>
        <p:txBody>
          <a:bodyPr wrap="square" rtlCol="0">
            <a:spAutoFit/>
          </a:bodyPr>
          <a:lstStyle/>
          <a:p>
            <a:pPr algn="ctr"/>
            <a:r>
              <a:rPr lang="en-GB" sz="1600" b="1" dirty="0"/>
              <a:t>Make sure to copy or take a photo of your finished design and post it on the OSET Bikes Facebook page – </a:t>
            </a:r>
            <a:r>
              <a:rPr lang="en-GB" sz="1600" dirty="0">
                <a:hlinkClick r:id="rId4"/>
              </a:rPr>
              <a:t>www.facebook.com/OSETbikes/</a:t>
            </a:r>
            <a:br>
              <a:rPr lang="en-GB" sz="1600" b="1" dirty="0"/>
            </a:br>
            <a:r>
              <a:rPr lang="en-GB" sz="1600" b="1" dirty="0"/>
              <a:t>One lucky winner will even have their design turned into real sticker set for their bike </a:t>
            </a:r>
          </a:p>
        </p:txBody>
      </p:sp>
      <p:sp>
        <p:nvSpPr>
          <p:cNvPr id="10" name="TextBox 9">
            <a:extLst>
              <a:ext uri="{FF2B5EF4-FFF2-40B4-BE49-F238E27FC236}">
                <a16:creationId xmlns:a16="http://schemas.microsoft.com/office/drawing/2014/main" id="{37A08E50-389A-4FE2-8EFE-9D3827593C3B}"/>
              </a:ext>
            </a:extLst>
          </p:cNvPr>
          <p:cNvSpPr txBox="1"/>
          <p:nvPr/>
        </p:nvSpPr>
        <p:spPr>
          <a:xfrm>
            <a:off x="10754288" y="1125188"/>
            <a:ext cx="1199496" cy="369332"/>
          </a:xfrm>
          <a:prstGeom prst="rect">
            <a:avLst/>
          </a:prstGeom>
          <a:noFill/>
        </p:spPr>
        <p:txBody>
          <a:bodyPr wrap="none" rtlCol="0">
            <a:spAutoFit/>
          </a:bodyPr>
          <a:lstStyle/>
          <a:p>
            <a:r>
              <a:rPr lang="en-GB" b="1" dirty="0"/>
              <a:t>#</a:t>
            </a:r>
            <a:r>
              <a:rPr lang="en-GB" b="1" dirty="0" err="1"/>
              <a:t>osetbikes</a:t>
            </a:r>
            <a:endParaRPr lang="en-GB" b="1" dirty="0"/>
          </a:p>
        </p:txBody>
      </p:sp>
    </p:spTree>
    <p:extLst>
      <p:ext uri="{BB962C8B-B14F-4D97-AF65-F5344CB8AC3E}">
        <p14:creationId xmlns:p14="http://schemas.microsoft.com/office/powerpoint/2010/main" val="135946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93A490-1AFD-48B9-8949-10B492745D0B}"/>
              </a:ext>
            </a:extLst>
          </p:cNvPr>
          <p:cNvSpPr txBox="1"/>
          <p:nvPr/>
        </p:nvSpPr>
        <p:spPr>
          <a:xfrm>
            <a:off x="3754314" y="139939"/>
            <a:ext cx="3915561" cy="461665"/>
          </a:xfrm>
          <a:prstGeom prst="rect">
            <a:avLst/>
          </a:prstGeom>
          <a:noFill/>
        </p:spPr>
        <p:txBody>
          <a:bodyPr wrap="square" rtlCol="0">
            <a:spAutoFit/>
          </a:bodyPr>
          <a:lstStyle/>
          <a:p>
            <a:r>
              <a:rPr lang="en-GB" sz="2400" b="1" dirty="0"/>
              <a:t>OSET Bikes Easy Word Search  </a:t>
            </a:r>
          </a:p>
        </p:txBody>
      </p:sp>
      <p:pic>
        <p:nvPicPr>
          <p:cNvPr id="5" name="Picture 4" descr="A picture containing drawing&#10;&#10;Description automatically generated">
            <a:extLst>
              <a:ext uri="{FF2B5EF4-FFF2-40B4-BE49-F238E27FC236}">
                <a16:creationId xmlns:a16="http://schemas.microsoft.com/office/drawing/2014/main" id="{D0C76924-51C2-42B4-89C2-3B184FB72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graphicFrame>
        <p:nvGraphicFramePr>
          <p:cNvPr id="6" name="Table 5">
            <a:extLst>
              <a:ext uri="{FF2B5EF4-FFF2-40B4-BE49-F238E27FC236}">
                <a16:creationId xmlns:a16="http://schemas.microsoft.com/office/drawing/2014/main" id="{D4F183E5-BAC1-4AF0-94FB-12C0D65A81E4}"/>
              </a:ext>
            </a:extLst>
          </p:cNvPr>
          <p:cNvGraphicFramePr>
            <a:graphicFrameLocks noGrp="1"/>
          </p:cNvGraphicFramePr>
          <p:nvPr>
            <p:extLst>
              <p:ext uri="{D42A27DB-BD31-4B8C-83A1-F6EECF244321}">
                <p14:modId xmlns:p14="http://schemas.microsoft.com/office/powerpoint/2010/main" val="3168800385"/>
              </p:ext>
            </p:extLst>
          </p:nvPr>
        </p:nvGraphicFramePr>
        <p:xfrm>
          <a:off x="853417" y="717866"/>
          <a:ext cx="10640303" cy="6000185"/>
        </p:xfrm>
        <a:graphic>
          <a:graphicData uri="http://schemas.openxmlformats.org/drawingml/2006/table">
            <a:tbl>
              <a:tblPr/>
              <a:tblGrid>
                <a:gridCol w="366907">
                  <a:extLst>
                    <a:ext uri="{9D8B030D-6E8A-4147-A177-3AD203B41FA5}">
                      <a16:colId xmlns:a16="http://schemas.microsoft.com/office/drawing/2014/main" val="1380634998"/>
                    </a:ext>
                  </a:extLst>
                </a:gridCol>
                <a:gridCol w="366907">
                  <a:extLst>
                    <a:ext uri="{9D8B030D-6E8A-4147-A177-3AD203B41FA5}">
                      <a16:colId xmlns:a16="http://schemas.microsoft.com/office/drawing/2014/main" val="3465615444"/>
                    </a:ext>
                  </a:extLst>
                </a:gridCol>
                <a:gridCol w="366907">
                  <a:extLst>
                    <a:ext uri="{9D8B030D-6E8A-4147-A177-3AD203B41FA5}">
                      <a16:colId xmlns:a16="http://schemas.microsoft.com/office/drawing/2014/main" val="157061890"/>
                    </a:ext>
                  </a:extLst>
                </a:gridCol>
                <a:gridCol w="366907">
                  <a:extLst>
                    <a:ext uri="{9D8B030D-6E8A-4147-A177-3AD203B41FA5}">
                      <a16:colId xmlns:a16="http://schemas.microsoft.com/office/drawing/2014/main" val="1572327793"/>
                    </a:ext>
                  </a:extLst>
                </a:gridCol>
                <a:gridCol w="366907">
                  <a:extLst>
                    <a:ext uri="{9D8B030D-6E8A-4147-A177-3AD203B41FA5}">
                      <a16:colId xmlns:a16="http://schemas.microsoft.com/office/drawing/2014/main" val="3190934822"/>
                    </a:ext>
                  </a:extLst>
                </a:gridCol>
                <a:gridCol w="366907">
                  <a:extLst>
                    <a:ext uri="{9D8B030D-6E8A-4147-A177-3AD203B41FA5}">
                      <a16:colId xmlns:a16="http://schemas.microsoft.com/office/drawing/2014/main" val="3540633385"/>
                    </a:ext>
                  </a:extLst>
                </a:gridCol>
                <a:gridCol w="366907">
                  <a:extLst>
                    <a:ext uri="{9D8B030D-6E8A-4147-A177-3AD203B41FA5}">
                      <a16:colId xmlns:a16="http://schemas.microsoft.com/office/drawing/2014/main" val="2741636662"/>
                    </a:ext>
                  </a:extLst>
                </a:gridCol>
                <a:gridCol w="366907">
                  <a:extLst>
                    <a:ext uri="{9D8B030D-6E8A-4147-A177-3AD203B41FA5}">
                      <a16:colId xmlns:a16="http://schemas.microsoft.com/office/drawing/2014/main" val="528110473"/>
                    </a:ext>
                  </a:extLst>
                </a:gridCol>
                <a:gridCol w="366907">
                  <a:extLst>
                    <a:ext uri="{9D8B030D-6E8A-4147-A177-3AD203B41FA5}">
                      <a16:colId xmlns:a16="http://schemas.microsoft.com/office/drawing/2014/main" val="3829874469"/>
                    </a:ext>
                  </a:extLst>
                </a:gridCol>
                <a:gridCol w="366907">
                  <a:extLst>
                    <a:ext uri="{9D8B030D-6E8A-4147-A177-3AD203B41FA5}">
                      <a16:colId xmlns:a16="http://schemas.microsoft.com/office/drawing/2014/main" val="2216473470"/>
                    </a:ext>
                  </a:extLst>
                </a:gridCol>
                <a:gridCol w="366907">
                  <a:extLst>
                    <a:ext uri="{9D8B030D-6E8A-4147-A177-3AD203B41FA5}">
                      <a16:colId xmlns:a16="http://schemas.microsoft.com/office/drawing/2014/main" val="3572679877"/>
                    </a:ext>
                  </a:extLst>
                </a:gridCol>
                <a:gridCol w="366907">
                  <a:extLst>
                    <a:ext uri="{9D8B030D-6E8A-4147-A177-3AD203B41FA5}">
                      <a16:colId xmlns:a16="http://schemas.microsoft.com/office/drawing/2014/main" val="518864367"/>
                    </a:ext>
                  </a:extLst>
                </a:gridCol>
                <a:gridCol w="366907">
                  <a:extLst>
                    <a:ext uri="{9D8B030D-6E8A-4147-A177-3AD203B41FA5}">
                      <a16:colId xmlns:a16="http://schemas.microsoft.com/office/drawing/2014/main" val="3172325512"/>
                    </a:ext>
                  </a:extLst>
                </a:gridCol>
                <a:gridCol w="366907">
                  <a:extLst>
                    <a:ext uri="{9D8B030D-6E8A-4147-A177-3AD203B41FA5}">
                      <a16:colId xmlns:a16="http://schemas.microsoft.com/office/drawing/2014/main" val="2471175599"/>
                    </a:ext>
                  </a:extLst>
                </a:gridCol>
                <a:gridCol w="366907">
                  <a:extLst>
                    <a:ext uri="{9D8B030D-6E8A-4147-A177-3AD203B41FA5}">
                      <a16:colId xmlns:a16="http://schemas.microsoft.com/office/drawing/2014/main" val="2025629725"/>
                    </a:ext>
                  </a:extLst>
                </a:gridCol>
                <a:gridCol w="366907">
                  <a:extLst>
                    <a:ext uri="{9D8B030D-6E8A-4147-A177-3AD203B41FA5}">
                      <a16:colId xmlns:a16="http://schemas.microsoft.com/office/drawing/2014/main" val="1092049444"/>
                    </a:ext>
                  </a:extLst>
                </a:gridCol>
                <a:gridCol w="366907">
                  <a:extLst>
                    <a:ext uri="{9D8B030D-6E8A-4147-A177-3AD203B41FA5}">
                      <a16:colId xmlns:a16="http://schemas.microsoft.com/office/drawing/2014/main" val="689022229"/>
                    </a:ext>
                  </a:extLst>
                </a:gridCol>
                <a:gridCol w="366907">
                  <a:extLst>
                    <a:ext uri="{9D8B030D-6E8A-4147-A177-3AD203B41FA5}">
                      <a16:colId xmlns:a16="http://schemas.microsoft.com/office/drawing/2014/main" val="2858878104"/>
                    </a:ext>
                  </a:extLst>
                </a:gridCol>
                <a:gridCol w="366907">
                  <a:extLst>
                    <a:ext uri="{9D8B030D-6E8A-4147-A177-3AD203B41FA5}">
                      <a16:colId xmlns:a16="http://schemas.microsoft.com/office/drawing/2014/main" val="636728095"/>
                    </a:ext>
                  </a:extLst>
                </a:gridCol>
                <a:gridCol w="366907">
                  <a:extLst>
                    <a:ext uri="{9D8B030D-6E8A-4147-A177-3AD203B41FA5}">
                      <a16:colId xmlns:a16="http://schemas.microsoft.com/office/drawing/2014/main" val="389079838"/>
                    </a:ext>
                  </a:extLst>
                </a:gridCol>
                <a:gridCol w="366907">
                  <a:extLst>
                    <a:ext uri="{9D8B030D-6E8A-4147-A177-3AD203B41FA5}">
                      <a16:colId xmlns:a16="http://schemas.microsoft.com/office/drawing/2014/main" val="1438331733"/>
                    </a:ext>
                  </a:extLst>
                </a:gridCol>
                <a:gridCol w="366907">
                  <a:extLst>
                    <a:ext uri="{9D8B030D-6E8A-4147-A177-3AD203B41FA5}">
                      <a16:colId xmlns:a16="http://schemas.microsoft.com/office/drawing/2014/main" val="752492844"/>
                    </a:ext>
                  </a:extLst>
                </a:gridCol>
                <a:gridCol w="366907">
                  <a:extLst>
                    <a:ext uri="{9D8B030D-6E8A-4147-A177-3AD203B41FA5}">
                      <a16:colId xmlns:a16="http://schemas.microsoft.com/office/drawing/2014/main" val="2185759941"/>
                    </a:ext>
                  </a:extLst>
                </a:gridCol>
                <a:gridCol w="366907">
                  <a:extLst>
                    <a:ext uri="{9D8B030D-6E8A-4147-A177-3AD203B41FA5}">
                      <a16:colId xmlns:a16="http://schemas.microsoft.com/office/drawing/2014/main" val="3804021190"/>
                    </a:ext>
                  </a:extLst>
                </a:gridCol>
                <a:gridCol w="366907">
                  <a:extLst>
                    <a:ext uri="{9D8B030D-6E8A-4147-A177-3AD203B41FA5}">
                      <a16:colId xmlns:a16="http://schemas.microsoft.com/office/drawing/2014/main" val="400946252"/>
                    </a:ext>
                  </a:extLst>
                </a:gridCol>
                <a:gridCol w="366907">
                  <a:extLst>
                    <a:ext uri="{9D8B030D-6E8A-4147-A177-3AD203B41FA5}">
                      <a16:colId xmlns:a16="http://schemas.microsoft.com/office/drawing/2014/main" val="1880378871"/>
                    </a:ext>
                  </a:extLst>
                </a:gridCol>
                <a:gridCol w="366907">
                  <a:extLst>
                    <a:ext uri="{9D8B030D-6E8A-4147-A177-3AD203B41FA5}">
                      <a16:colId xmlns:a16="http://schemas.microsoft.com/office/drawing/2014/main" val="2230170829"/>
                    </a:ext>
                  </a:extLst>
                </a:gridCol>
                <a:gridCol w="366907">
                  <a:extLst>
                    <a:ext uri="{9D8B030D-6E8A-4147-A177-3AD203B41FA5}">
                      <a16:colId xmlns:a16="http://schemas.microsoft.com/office/drawing/2014/main" val="631925202"/>
                    </a:ext>
                  </a:extLst>
                </a:gridCol>
                <a:gridCol w="366907">
                  <a:extLst>
                    <a:ext uri="{9D8B030D-6E8A-4147-A177-3AD203B41FA5}">
                      <a16:colId xmlns:a16="http://schemas.microsoft.com/office/drawing/2014/main" val="2183698410"/>
                    </a:ext>
                  </a:extLst>
                </a:gridCol>
              </a:tblGrid>
              <a:tr h="227669">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1797063"/>
                  </a:ext>
                </a:extLst>
              </a:tr>
              <a:tr h="235014">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89580416"/>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S</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C</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P</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N</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gridSpan="5">
                  <a:txBody>
                    <a:bodyPr/>
                    <a:lstStyle/>
                    <a:p>
                      <a:pPr algn="ctr" fontAlgn="ctr"/>
                      <a:r>
                        <a:rPr lang="en-GB" sz="1300" b="1" i="0" u="none" strike="noStrike">
                          <a:solidFill>
                            <a:srgbClr val="000000"/>
                          </a:solidFill>
                          <a:effectLst/>
                          <a:latin typeface="Calibri" panose="020F0502020204030204" pitchFamily="34" charset="0"/>
                        </a:rPr>
                        <a:t>Words to find</a:t>
                      </a:r>
                    </a:p>
                  </a:txBody>
                  <a:tcPr marL="5326" marR="5326" marT="5326"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38613261"/>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BIKE</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38720817"/>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P</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B</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Y</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R</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D</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S</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OSET</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19566308"/>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TYRE</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24291212"/>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O</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I</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X</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I</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Z</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Y</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FUN</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36337468"/>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MUD</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09253836"/>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I</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H</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K</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C</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M</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B</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R</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ELECTRIC</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8600413"/>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RACE</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8324590"/>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N</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F</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P</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M</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C</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O</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a:solidFill>
                            <a:srgbClr val="000000"/>
                          </a:solidFill>
                          <a:effectLst/>
                          <a:latin typeface="Calibri" panose="020F0502020204030204" pitchFamily="34" charset="0"/>
                        </a:rPr>
                        <a:t>TRIAL</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22060442"/>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gridSpan="5">
                  <a:txBody>
                    <a:bodyPr/>
                    <a:lstStyle/>
                    <a:p>
                      <a:pPr algn="l" fontAlgn="ctr"/>
                      <a:r>
                        <a:rPr lang="en-GB" sz="1300" b="1" i="0" u="none" strike="noStrike" dirty="0">
                          <a:solidFill>
                            <a:srgbClr val="000000"/>
                          </a:solidFill>
                          <a:effectLst/>
                          <a:latin typeface="Calibri" panose="020F0502020204030204" pitchFamily="34" charset="0"/>
                        </a:rPr>
                        <a:t>ECO</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46180371"/>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M</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U</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D</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Q</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I</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S</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D</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3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3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3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52043050"/>
                  </a:ext>
                </a:extLst>
              </a:tr>
              <a:tr h="308455">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13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3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3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3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58563952"/>
                  </a:ext>
                </a:extLst>
              </a:tr>
              <a:tr h="227669">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R</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N</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A</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F</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D</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U</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R</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H</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F</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0612296"/>
                  </a:ext>
                </a:extLst>
              </a:tr>
              <a:tr h="227669">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99249160"/>
                  </a:ext>
                </a:extLst>
              </a:tr>
              <a:tr h="227669">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C</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E</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C</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T</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R</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I</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C</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85593004"/>
                  </a:ext>
                </a:extLst>
              </a:tr>
              <a:tr h="227669">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800" b="1"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r>
                        <a:rPr lang="en-GB" sz="800" b="1"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512440"/>
                  </a:ext>
                </a:extLst>
              </a:tr>
              <a:tr h="227669">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rowSpan="2" gridSpan="2">
                  <a:txBody>
                    <a:bodyPr/>
                    <a:lstStyle/>
                    <a:p>
                      <a:pPr algn="ctr" fontAlgn="ctr"/>
                      <a:r>
                        <a:rPr lang="en-GB" sz="1000" b="1" i="0" u="none" strike="noStrike">
                          <a:solidFill>
                            <a:srgbClr val="000000"/>
                          </a:solidFill>
                          <a:effectLst/>
                          <a:latin typeface="Calibri" panose="020F0502020204030204" pitchFamily="34" charset="0"/>
                        </a:rPr>
                        <a:t>A</a:t>
                      </a:r>
                    </a:p>
                  </a:txBody>
                  <a:tcPr marL="5326" marR="5326" marT="532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P</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M</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R</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Q</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P</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F</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G</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L</a:t>
                      </a:r>
                    </a:p>
                  </a:txBody>
                  <a:tcPr marL="5326" marR="5326" marT="53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rowSpan="2" gridSpan="2">
                  <a:txBody>
                    <a:bodyPr/>
                    <a:lstStyle/>
                    <a:p>
                      <a:pPr algn="ctr" fontAlgn="ctr"/>
                      <a:r>
                        <a:rPr lang="en-GB" sz="1000" b="1" i="0" u="none" strike="noStrike">
                          <a:solidFill>
                            <a:srgbClr val="000000"/>
                          </a:solidFill>
                          <a:effectLst/>
                          <a:latin typeface="Calibri" panose="020F0502020204030204" pitchFamily="34" charset="0"/>
                        </a:rPr>
                        <a:t>N</a:t>
                      </a:r>
                    </a:p>
                  </a:txBody>
                  <a:tcPr marL="5326" marR="5326" marT="53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24012371"/>
                  </a:ext>
                </a:extLst>
              </a:tr>
              <a:tr h="235014">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0083996"/>
                  </a:ext>
                </a:extLst>
              </a:tr>
              <a:tr h="227669">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l"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endParaRPr lang="en-GB" sz="1000" b="0" i="0" u="none" strike="noStrike">
                        <a:solidFill>
                          <a:srgbClr val="000000"/>
                        </a:solidFill>
                        <a:effectLst/>
                        <a:latin typeface="Calibri" panose="020F0502020204030204" pitchFamily="34" charset="0"/>
                      </a:endParaRPr>
                    </a:p>
                  </a:txBody>
                  <a:tcPr marL="5326" marR="5326" marT="5326" marB="0" anchor="ctr">
                    <a:lnL>
                      <a:noFill/>
                    </a:lnL>
                    <a:lnR>
                      <a:noFill/>
                    </a:lnR>
                    <a:lnT>
                      <a:noFill/>
                    </a:lnT>
                    <a:lnB>
                      <a:noFill/>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9607566"/>
                  </a:ext>
                </a:extLst>
              </a:tr>
              <a:tr h="235014">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a:solidFill>
                            <a:srgbClr val="000000"/>
                          </a:solidFill>
                          <a:effectLst/>
                          <a:latin typeface="Calibri" panose="020F0502020204030204" pitchFamily="34" charset="0"/>
                        </a:rPr>
                        <a:t> </a:t>
                      </a:r>
                    </a:p>
                  </a:txBody>
                  <a:tcPr marL="5326" marR="5326" marT="532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GB" sz="1000" b="0" i="0" u="none" strike="noStrike" dirty="0">
                          <a:solidFill>
                            <a:srgbClr val="000000"/>
                          </a:solidFill>
                          <a:effectLst/>
                          <a:latin typeface="Calibri" panose="020F0502020204030204" pitchFamily="34" charset="0"/>
                        </a:rPr>
                        <a:t> </a:t>
                      </a:r>
                    </a:p>
                  </a:txBody>
                  <a:tcPr marL="5326" marR="5326" marT="5326"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9940682"/>
                  </a:ext>
                </a:extLst>
              </a:tr>
            </a:tbl>
          </a:graphicData>
        </a:graphic>
      </p:graphicFrame>
      <p:sp>
        <p:nvSpPr>
          <p:cNvPr id="7" name="TextBox 6">
            <a:extLst>
              <a:ext uri="{FF2B5EF4-FFF2-40B4-BE49-F238E27FC236}">
                <a16:creationId xmlns:a16="http://schemas.microsoft.com/office/drawing/2014/main" id="{F382ECFB-CBE2-4230-9B13-D0C9E78C1954}"/>
              </a:ext>
            </a:extLst>
          </p:cNvPr>
          <p:cNvSpPr txBox="1"/>
          <p:nvPr/>
        </p:nvSpPr>
        <p:spPr>
          <a:xfrm>
            <a:off x="9031566" y="4965728"/>
            <a:ext cx="2207242" cy="1384995"/>
          </a:xfrm>
          <a:prstGeom prst="rect">
            <a:avLst/>
          </a:prstGeom>
          <a:noFill/>
        </p:spPr>
        <p:txBody>
          <a:bodyPr wrap="square" rtlCol="0">
            <a:spAutoFit/>
          </a:bodyPr>
          <a:lstStyle/>
          <a:p>
            <a:r>
              <a:rPr lang="en-GB" sz="1400" b="1" dirty="0"/>
              <a:t>Can you find all the hidden words from the table above?</a:t>
            </a:r>
            <a:br>
              <a:rPr lang="en-GB" sz="1400" b="1" dirty="0"/>
            </a:br>
            <a:br>
              <a:rPr lang="en-GB" sz="1400" b="1" dirty="0"/>
            </a:br>
            <a:r>
              <a:rPr lang="en-GB" sz="1400" b="1" dirty="0"/>
              <a:t>There are also some bonus words to find! </a:t>
            </a:r>
          </a:p>
        </p:txBody>
      </p:sp>
    </p:spTree>
    <p:extLst>
      <p:ext uri="{BB962C8B-B14F-4D97-AF65-F5344CB8AC3E}">
        <p14:creationId xmlns:p14="http://schemas.microsoft.com/office/powerpoint/2010/main" val="55721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knife, mirror, bottle, glass&#10;&#10;Description automatically generated">
            <a:extLst>
              <a:ext uri="{FF2B5EF4-FFF2-40B4-BE49-F238E27FC236}">
                <a16:creationId xmlns:a16="http://schemas.microsoft.com/office/drawing/2014/main" id="{6BEB8272-87A6-4086-A0A2-0FF1A6A16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70" y="1641121"/>
            <a:ext cx="12019182" cy="4397262"/>
          </a:xfrm>
          <a:prstGeom prst="rect">
            <a:avLst/>
          </a:prstGeom>
        </p:spPr>
      </p:pic>
      <p:sp>
        <p:nvSpPr>
          <p:cNvPr id="4" name="TextBox 3">
            <a:extLst>
              <a:ext uri="{FF2B5EF4-FFF2-40B4-BE49-F238E27FC236}">
                <a16:creationId xmlns:a16="http://schemas.microsoft.com/office/drawing/2014/main" id="{543EC7E9-DCBC-4923-B180-224AD95953D7}"/>
              </a:ext>
            </a:extLst>
          </p:cNvPr>
          <p:cNvSpPr txBox="1"/>
          <p:nvPr/>
        </p:nvSpPr>
        <p:spPr>
          <a:xfrm>
            <a:off x="3561770" y="199146"/>
            <a:ext cx="4931453" cy="461665"/>
          </a:xfrm>
          <a:prstGeom prst="rect">
            <a:avLst/>
          </a:prstGeom>
          <a:noFill/>
        </p:spPr>
        <p:txBody>
          <a:bodyPr wrap="square" rtlCol="0">
            <a:spAutoFit/>
          </a:bodyPr>
          <a:lstStyle/>
          <a:p>
            <a:r>
              <a:rPr lang="en-GB" sz="2400" b="1" dirty="0"/>
              <a:t>Design your own riding jersey  </a:t>
            </a:r>
          </a:p>
        </p:txBody>
      </p:sp>
      <p:pic>
        <p:nvPicPr>
          <p:cNvPr id="5" name="Picture 4" descr="A picture containing drawing&#10;&#10;Description automatically generated">
            <a:extLst>
              <a:ext uri="{FF2B5EF4-FFF2-40B4-BE49-F238E27FC236}">
                <a16:creationId xmlns:a16="http://schemas.microsoft.com/office/drawing/2014/main" id="{BCE80866-E58A-40A7-A715-34E0BEEA2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8" name="TextBox 7">
            <a:extLst>
              <a:ext uri="{FF2B5EF4-FFF2-40B4-BE49-F238E27FC236}">
                <a16:creationId xmlns:a16="http://schemas.microsoft.com/office/drawing/2014/main" id="{4963C7F9-65D9-49DE-AFBA-6D589237D38B}"/>
              </a:ext>
            </a:extLst>
          </p:cNvPr>
          <p:cNvSpPr txBox="1"/>
          <p:nvPr/>
        </p:nvSpPr>
        <p:spPr>
          <a:xfrm>
            <a:off x="106382" y="637663"/>
            <a:ext cx="11092123" cy="830997"/>
          </a:xfrm>
          <a:prstGeom prst="rect">
            <a:avLst/>
          </a:prstGeom>
          <a:noFill/>
        </p:spPr>
        <p:txBody>
          <a:bodyPr wrap="square" rtlCol="0">
            <a:spAutoFit/>
          </a:bodyPr>
          <a:lstStyle/>
          <a:p>
            <a:pPr algn="ctr"/>
            <a:r>
              <a:rPr lang="en-GB" sz="2400" b="1" dirty="0"/>
              <a:t>Get your pens, pencils and crayons out and design your very own </a:t>
            </a:r>
            <a:br>
              <a:rPr lang="en-GB" sz="2400" b="1" dirty="0"/>
            </a:br>
            <a:r>
              <a:rPr lang="en-GB" sz="2400" b="1" dirty="0"/>
              <a:t>OSET riding jersey</a:t>
            </a:r>
          </a:p>
        </p:txBody>
      </p:sp>
      <p:sp>
        <p:nvSpPr>
          <p:cNvPr id="6" name="TextBox 5">
            <a:extLst>
              <a:ext uri="{FF2B5EF4-FFF2-40B4-BE49-F238E27FC236}">
                <a16:creationId xmlns:a16="http://schemas.microsoft.com/office/drawing/2014/main" id="{D39B8A28-805E-416E-9620-16206D89D719}"/>
              </a:ext>
            </a:extLst>
          </p:cNvPr>
          <p:cNvSpPr txBox="1"/>
          <p:nvPr/>
        </p:nvSpPr>
        <p:spPr>
          <a:xfrm>
            <a:off x="6857089" y="5688041"/>
            <a:ext cx="1512916" cy="369332"/>
          </a:xfrm>
          <a:prstGeom prst="rect">
            <a:avLst/>
          </a:prstGeom>
          <a:noFill/>
        </p:spPr>
        <p:txBody>
          <a:bodyPr wrap="square" rtlCol="0">
            <a:spAutoFit/>
          </a:bodyPr>
          <a:lstStyle/>
          <a:p>
            <a:pPr algn="ctr"/>
            <a:r>
              <a:rPr lang="en-GB" b="1" dirty="0"/>
              <a:t>Back </a:t>
            </a:r>
          </a:p>
        </p:txBody>
      </p:sp>
      <p:sp>
        <p:nvSpPr>
          <p:cNvPr id="9" name="TextBox 8">
            <a:extLst>
              <a:ext uri="{FF2B5EF4-FFF2-40B4-BE49-F238E27FC236}">
                <a16:creationId xmlns:a16="http://schemas.microsoft.com/office/drawing/2014/main" id="{26BA0992-E615-4B57-8039-88B3A7AB6C1E}"/>
              </a:ext>
            </a:extLst>
          </p:cNvPr>
          <p:cNvSpPr txBox="1"/>
          <p:nvPr/>
        </p:nvSpPr>
        <p:spPr>
          <a:xfrm>
            <a:off x="1897925" y="5670302"/>
            <a:ext cx="1512916" cy="369332"/>
          </a:xfrm>
          <a:prstGeom prst="rect">
            <a:avLst/>
          </a:prstGeom>
          <a:noFill/>
        </p:spPr>
        <p:txBody>
          <a:bodyPr wrap="square" rtlCol="0">
            <a:spAutoFit/>
          </a:bodyPr>
          <a:lstStyle/>
          <a:p>
            <a:pPr algn="ctr"/>
            <a:r>
              <a:rPr lang="en-GB" b="1" dirty="0"/>
              <a:t>Front </a:t>
            </a:r>
          </a:p>
        </p:txBody>
      </p:sp>
      <p:sp>
        <p:nvSpPr>
          <p:cNvPr id="11" name="Rectangle 10">
            <a:extLst>
              <a:ext uri="{FF2B5EF4-FFF2-40B4-BE49-F238E27FC236}">
                <a16:creationId xmlns:a16="http://schemas.microsoft.com/office/drawing/2014/main" id="{21FFD881-C476-4226-AF59-F80A0399FBFE}"/>
              </a:ext>
            </a:extLst>
          </p:cNvPr>
          <p:cNvSpPr/>
          <p:nvPr/>
        </p:nvSpPr>
        <p:spPr>
          <a:xfrm>
            <a:off x="106382" y="6445695"/>
            <a:ext cx="12940145" cy="307777"/>
          </a:xfrm>
          <a:prstGeom prst="rect">
            <a:avLst/>
          </a:prstGeom>
        </p:spPr>
        <p:txBody>
          <a:bodyPr wrap="square">
            <a:spAutoFit/>
          </a:bodyPr>
          <a:lstStyle/>
          <a:p>
            <a:r>
              <a:rPr lang="en-GB" sz="1400" b="1" dirty="0"/>
              <a:t>Make sure to copy or take a photo of your finished design and post it on the OSET Bikes Facebook page </a:t>
            </a:r>
            <a:r>
              <a:rPr lang="en-GB" sz="1400" b="1" dirty="0">
                <a:hlinkClick r:id="rId4"/>
              </a:rPr>
              <a:t>www.facebook.com/OSETbikes/</a:t>
            </a:r>
            <a:r>
              <a:rPr lang="en-GB" sz="1400" b="1" dirty="0"/>
              <a:t> and tag with #</a:t>
            </a:r>
            <a:r>
              <a:rPr lang="en-GB" sz="1400" b="1" dirty="0" err="1"/>
              <a:t>osetactive</a:t>
            </a:r>
            <a:endParaRPr lang="en-GB" sz="1400" b="1" dirty="0"/>
          </a:p>
        </p:txBody>
      </p:sp>
      <p:sp>
        <p:nvSpPr>
          <p:cNvPr id="12" name="TextBox 11">
            <a:extLst>
              <a:ext uri="{FF2B5EF4-FFF2-40B4-BE49-F238E27FC236}">
                <a16:creationId xmlns:a16="http://schemas.microsoft.com/office/drawing/2014/main" id="{9FAE2E9F-4A6F-4993-ABC1-269BDA5AF2AB}"/>
              </a:ext>
            </a:extLst>
          </p:cNvPr>
          <p:cNvSpPr txBox="1"/>
          <p:nvPr/>
        </p:nvSpPr>
        <p:spPr>
          <a:xfrm>
            <a:off x="10754288" y="1125188"/>
            <a:ext cx="1199496" cy="369332"/>
          </a:xfrm>
          <a:prstGeom prst="rect">
            <a:avLst/>
          </a:prstGeom>
          <a:noFill/>
        </p:spPr>
        <p:txBody>
          <a:bodyPr wrap="none" rtlCol="0">
            <a:spAutoFit/>
          </a:bodyPr>
          <a:lstStyle/>
          <a:p>
            <a:r>
              <a:rPr lang="en-GB" b="1" dirty="0"/>
              <a:t>#</a:t>
            </a:r>
            <a:r>
              <a:rPr lang="en-GB" b="1" dirty="0" err="1"/>
              <a:t>osetbikes</a:t>
            </a:r>
            <a:endParaRPr lang="en-GB" b="1" dirty="0"/>
          </a:p>
        </p:txBody>
      </p:sp>
      <p:sp>
        <p:nvSpPr>
          <p:cNvPr id="13" name="TextBox 12">
            <a:extLst>
              <a:ext uri="{FF2B5EF4-FFF2-40B4-BE49-F238E27FC236}">
                <a16:creationId xmlns:a16="http://schemas.microsoft.com/office/drawing/2014/main" id="{7502AC00-CD4E-4BBA-A417-4D603980F400}"/>
              </a:ext>
            </a:extLst>
          </p:cNvPr>
          <p:cNvSpPr txBox="1"/>
          <p:nvPr/>
        </p:nvSpPr>
        <p:spPr>
          <a:xfrm>
            <a:off x="10440868" y="5669051"/>
            <a:ext cx="1512916" cy="369332"/>
          </a:xfrm>
          <a:prstGeom prst="rect">
            <a:avLst/>
          </a:prstGeom>
          <a:noFill/>
        </p:spPr>
        <p:txBody>
          <a:bodyPr wrap="square" rtlCol="0">
            <a:spAutoFit/>
          </a:bodyPr>
          <a:lstStyle/>
          <a:p>
            <a:pPr algn="ctr"/>
            <a:r>
              <a:rPr lang="en-GB" b="1" dirty="0"/>
              <a:t>Side </a:t>
            </a:r>
          </a:p>
        </p:txBody>
      </p:sp>
      <p:pic>
        <p:nvPicPr>
          <p:cNvPr id="2" name="Picture 1">
            <a:extLst>
              <a:ext uri="{FF2B5EF4-FFF2-40B4-BE49-F238E27FC236}">
                <a16:creationId xmlns:a16="http://schemas.microsoft.com/office/drawing/2014/main" id="{FD6C623B-2B8A-4FEE-9F71-7F61CDC9A52F}"/>
              </a:ext>
            </a:extLst>
          </p:cNvPr>
          <p:cNvPicPr>
            <a:picLocks noChangeAspect="1"/>
          </p:cNvPicPr>
          <p:nvPr/>
        </p:nvPicPr>
        <p:blipFill>
          <a:blip r:embed="rId5"/>
          <a:stretch>
            <a:fillRect/>
          </a:stretch>
        </p:blipFill>
        <p:spPr>
          <a:xfrm>
            <a:off x="3103608" y="2825664"/>
            <a:ext cx="458162" cy="426031"/>
          </a:xfrm>
          <a:prstGeom prst="rect">
            <a:avLst/>
          </a:prstGeom>
        </p:spPr>
      </p:pic>
    </p:spTree>
    <p:extLst>
      <p:ext uri="{BB962C8B-B14F-4D97-AF65-F5344CB8AC3E}">
        <p14:creationId xmlns:p14="http://schemas.microsoft.com/office/powerpoint/2010/main" val="467879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6797CE61-21DF-41F1-9AC8-B0D24DB18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417" y="1250401"/>
            <a:ext cx="10836128" cy="5220213"/>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113D43BF-DB94-4295-8611-5FBC48E02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8" name="TextBox 7">
            <a:extLst>
              <a:ext uri="{FF2B5EF4-FFF2-40B4-BE49-F238E27FC236}">
                <a16:creationId xmlns:a16="http://schemas.microsoft.com/office/drawing/2014/main" id="{C61B8A05-2A19-4D64-87C5-4B8AFA289491}"/>
              </a:ext>
            </a:extLst>
          </p:cNvPr>
          <p:cNvSpPr txBox="1"/>
          <p:nvPr/>
        </p:nvSpPr>
        <p:spPr>
          <a:xfrm>
            <a:off x="3648611" y="139939"/>
            <a:ext cx="4437578" cy="892552"/>
          </a:xfrm>
          <a:prstGeom prst="rect">
            <a:avLst/>
          </a:prstGeom>
          <a:noFill/>
        </p:spPr>
        <p:txBody>
          <a:bodyPr wrap="square" rtlCol="0">
            <a:spAutoFit/>
          </a:bodyPr>
          <a:lstStyle/>
          <a:p>
            <a:pPr algn="ctr"/>
            <a:r>
              <a:rPr lang="en-GB" sz="2400" b="1" dirty="0"/>
              <a:t>OSET Bikes Crossword Puzzle </a:t>
            </a:r>
          </a:p>
          <a:p>
            <a:endParaRPr lang="en-GB" sz="1000" dirty="0"/>
          </a:p>
          <a:p>
            <a:pPr algn="ctr"/>
            <a:r>
              <a:rPr lang="en-GB" b="1" dirty="0"/>
              <a:t> Can you solve the clues to find the words?</a:t>
            </a:r>
          </a:p>
        </p:txBody>
      </p:sp>
      <p:sp>
        <p:nvSpPr>
          <p:cNvPr id="9" name="TextBox 8">
            <a:extLst>
              <a:ext uri="{FF2B5EF4-FFF2-40B4-BE49-F238E27FC236}">
                <a16:creationId xmlns:a16="http://schemas.microsoft.com/office/drawing/2014/main" id="{9ABD1831-89E7-45CB-AF05-8335498F0D64}"/>
              </a:ext>
            </a:extLst>
          </p:cNvPr>
          <p:cNvSpPr txBox="1"/>
          <p:nvPr/>
        </p:nvSpPr>
        <p:spPr>
          <a:xfrm>
            <a:off x="6391473" y="5879327"/>
            <a:ext cx="4870939" cy="646331"/>
          </a:xfrm>
          <a:prstGeom prst="rect">
            <a:avLst/>
          </a:prstGeom>
          <a:noFill/>
        </p:spPr>
        <p:txBody>
          <a:bodyPr wrap="square" rtlCol="0">
            <a:spAutoFit/>
          </a:bodyPr>
          <a:lstStyle/>
          <a:p>
            <a:r>
              <a:rPr lang="en-GB" b="1" dirty="0"/>
              <a:t>All answers at </a:t>
            </a:r>
            <a:r>
              <a:rPr lang="en-GB" b="1" dirty="0">
                <a:hlinkClick r:id="rId4"/>
              </a:rPr>
              <a:t>www.osetbikes.com/activitypack</a:t>
            </a:r>
            <a:endParaRPr lang="en-GB" b="1" dirty="0"/>
          </a:p>
          <a:p>
            <a:endParaRPr lang="en-GB" dirty="0"/>
          </a:p>
        </p:txBody>
      </p:sp>
    </p:spTree>
    <p:extLst>
      <p:ext uri="{BB962C8B-B14F-4D97-AF65-F5344CB8AC3E}">
        <p14:creationId xmlns:p14="http://schemas.microsoft.com/office/powerpoint/2010/main" val="419285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bicycle&#10;&#10;Description automatically generated">
            <a:extLst>
              <a:ext uri="{FF2B5EF4-FFF2-40B4-BE49-F238E27FC236}">
                <a16:creationId xmlns:a16="http://schemas.microsoft.com/office/drawing/2014/main" id="{B3F0DBD2-9427-4A3D-B9A7-11A35B2B8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50" y="281894"/>
            <a:ext cx="11938309" cy="6163241"/>
          </a:xfrm>
          <a:prstGeom prst="rect">
            <a:avLst/>
          </a:prstGeom>
        </p:spPr>
      </p:pic>
      <p:sp>
        <p:nvSpPr>
          <p:cNvPr id="6" name="TextBox 5">
            <a:extLst>
              <a:ext uri="{FF2B5EF4-FFF2-40B4-BE49-F238E27FC236}">
                <a16:creationId xmlns:a16="http://schemas.microsoft.com/office/drawing/2014/main" id="{728D9735-7DB3-490C-BC85-F1D64F317C1D}"/>
              </a:ext>
            </a:extLst>
          </p:cNvPr>
          <p:cNvSpPr txBox="1"/>
          <p:nvPr/>
        </p:nvSpPr>
        <p:spPr>
          <a:xfrm>
            <a:off x="868223" y="526722"/>
            <a:ext cx="5513723" cy="830997"/>
          </a:xfrm>
          <a:prstGeom prst="rect">
            <a:avLst/>
          </a:prstGeom>
          <a:noFill/>
        </p:spPr>
        <p:txBody>
          <a:bodyPr wrap="square" rtlCol="0">
            <a:spAutoFit/>
          </a:bodyPr>
          <a:lstStyle/>
          <a:p>
            <a:r>
              <a:rPr lang="en-GB" sz="2400" b="1" dirty="0"/>
              <a:t>Get your pens and crayons out and design your own stickers for the 24.0 Racing </a:t>
            </a:r>
          </a:p>
        </p:txBody>
      </p:sp>
      <p:pic>
        <p:nvPicPr>
          <p:cNvPr id="7" name="Picture 6" descr="A picture containing drawing&#10;&#10;Description automatically generated">
            <a:extLst>
              <a:ext uri="{FF2B5EF4-FFF2-40B4-BE49-F238E27FC236}">
                <a16:creationId xmlns:a16="http://schemas.microsoft.com/office/drawing/2014/main" id="{5E6791D3-4E78-4657-AAE3-9E2DB37CB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10" name="TextBox 9">
            <a:extLst>
              <a:ext uri="{FF2B5EF4-FFF2-40B4-BE49-F238E27FC236}">
                <a16:creationId xmlns:a16="http://schemas.microsoft.com/office/drawing/2014/main" id="{9453DD27-A0BC-4397-A558-1DE10FB67BFA}"/>
              </a:ext>
            </a:extLst>
          </p:cNvPr>
          <p:cNvSpPr txBox="1"/>
          <p:nvPr/>
        </p:nvSpPr>
        <p:spPr>
          <a:xfrm>
            <a:off x="0" y="6256713"/>
            <a:ext cx="12142123" cy="584775"/>
          </a:xfrm>
          <a:prstGeom prst="rect">
            <a:avLst/>
          </a:prstGeom>
          <a:noFill/>
        </p:spPr>
        <p:txBody>
          <a:bodyPr wrap="square" rtlCol="0">
            <a:spAutoFit/>
          </a:bodyPr>
          <a:lstStyle/>
          <a:p>
            <a:pPr algn="ctr"/>
            <a:r>
              <a:rPr lang="en-GB" sz="1600" b="1" dirty="0"/>
              <a:t>Make sure to copy or take a photo of your finished design and post it on the OSET Bikes Facebook page – </a:t>
            </a:r>
            <a:r>
              <a:rPr lang="en-GB" sz="1600" dirty="0">
                <a:hlinkClick r:id="rId4"/>
              </a:rPr>
              <a:t>www.facebook.com/OSETbikes/</a:t>
            </a:r>
            <a:br>
              <a:rPr lang="en-GB" sz="1600" b="1" dirty="0"/>
            </a:br>
            <a:r>
              <a:rPr lang="en-GB" sz="1600" b="1" dirty="0"/>
              <a:t>One lucky winner will even have their design turned into real sticker set for their bike </a:t>
            </a:r>
          </a:p>
        </p:txBody>
      </p:sp>
      <p:sp>
        <p:nvSpPr>
          <p:cNvPr id="11" name="TextBox 10">
            <a:extLst>
              <a:ext uri="{FF2B5EF4-FFF2-40B4-BE49-F238E27FC236}">
                <a16:creationId xmlns:a16="http://schemas.microsoft.com/office/drawing/2014/main" id="{C8F94B39-83E8-4D6A-992E-9BE7A8495F73}"/>
              </a:ext>
            </a:extLst>
          </p:cNvPr>
          <p:cNvSpPr txBox="1"/>
          <p:nvPr/>
        </p:nvSpPr>
        <p:spPr>
          <a:xfrm>
            <a:off x="10754288" y="1080852"/>
            <a:ext cx="1199496" cy="369332"/>
          </a:xfrm>
          <a:prstGeom prst="rect">
            <a:avLst/>
          </a:prstGeom>
          <a:noFill/>
        </p:spPr>
        <p:txBody>
          <a:bodyPr wrap="none" rtlCol="0">
            <a:spAutoFit/>
          </a:bodyPr>
          <a:lstStyle/>
          <a:p>
            <a:r>
              <a:rPr lang="en-GB" b="1" dirty="0"/>
              <a:t>#</a:t>
            </a:r>
            <a:r>
              <a:rPr lang="en-GB" b="1" dirty="0" err="1"/>
              <a:t>osetbikes</a:t>
            </a:r>
            <a:endParaRPr lang="en-GB" b="1" dirty="0"/>
          </a:p>
        </p:txBody>
      </p:sp>
    </p:spTree>
    <p:extLst>
      <p:ext uri="{BB962C8B-B14F-4D97-AF65-F5344CB8AC3E}">
        <p14:creationId xmlns:p14="http://schemas.microsoft.com/office/powerpoint/2010/main" val="259642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6CBA0459-AEAC-4477-9114-D0A4FF97F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5" name="TextBox 4">
            <a:extLst>
              <a:ext uri="{FF2B5EF4-FFF2-40B4-BE49-F238E27FC236}">
                <a16:creationId xmlns:a16="http://schemas.microsoft.com/office/drawing/2014/main" id="{0F68634B-5E7B-4007-802B-FEE9F0CE9357}"/>
              </a:ext>
            </a:extLst>
          </p:cNvPr>
          <p:cNvSpPr txBox="1"/>
          <p:nvPr/>
        </p:nvSpPr>
        <p:spPr>
          <a:xfrm>
            <a:off x="3754314" y="139939"/>
            <a:ext cx="4018085" cy="461665"/>
          </a:xfrm>
          <a:prstGeom prst="rect">
            <a:avLst/>
          </a:prstGeom>
          <a:noFill/>
        </p:spPr>
        <p:txBody>
          <a:bodyPr wrap="square" rtlCol="0">
            <a:spAutoFit/>
          </a:bodyPr>
          <a:lstStyle/>
          <a:p>
            <a:r>
              <a:rPr lang="en-GB" sz="2400" b="1" dirty="0"/>
              <a:t>Your OSET Bikes Adventure </a:t>
            </a:r>
          </a:p>
        </p:txBody>
      </p:sp>
      <p:sp>
        <p:nvSpPr>
          <p:cNvPr id="6" name="TextBox 5">
            <a:extLst>
              <a:ext uri="{FF2B5EF4-FFF2-40B4-BE49-F238E27FC236}">
                <a16:creationId xmlns:a16="http://schemas.microsoft.com/office/drawing/2014/main" id="{B75D5FE9-26D2-4666-81D9-ED060230EEEC}"/>
              </a:ext>
            </a:extLst>
          </p:cNvPr>
          <p:cNvSpPr txBox="1"/>
          <p:nvPr/>
        </p:nvSpPr>
        <p:spPr>
          <a:xfrm>
            <a:off x="896815" y="770469"/>
            <a:ext cx="9864970" cy="923330"/>
          </a:xfrm>
          <a:prstGeom prst="rect">
            <a:avLst/>
          </a:prstGeom>
          <a:noFill/>
        </p:spPr>
        <p:txBody>
          <a:bodyPr wrap="square" rtlCol="0">
            <a:spAutoFit/>
          </a:bodyPr>
          <a:lstStyle/>
          <a:p>
            <a:r>
              <a:rPr lang="en-GB" dirty="0"/>
              <a:t>Write your perfect OSET adventure story! We will get you started and you fill in the rest, tell us where you go, who you are with and what you get up to! Maybe you want to practice some new tricks or you are competing in an event…whatever it is, have fun and let your imagination go wild!  </a:t>
            </a:r>
          </a:p>
        </p:txBody>
      </p:sp>
      <p:graphicFrame>
        <p:nvGraphicFramePr>
          <p:cNvPr id="12" name="Table 12">
            <a:extLst>
              <a:ext uri="{FF2B5EF4-FFF2-40B4-BE49-F238E27FC236}">
                <a16:creationId xmlns:a16="http://schemas.microsoft.com/office/drawing/2014/main" id="{99688BFC-30AF-47C0-BDC0-4FDB9D465771}"/>
              </a:ext>
            </a:extLst>
          </p:cNvPr>
          <p:cNvGraphicFramePr>
            <a:graphicFrameLocks noGrp="1"/>
          </p:cNvGraphicFramePr>
          <p:nvPr>
            <p:extLst>
              <p:ext uri="{D42A27DB-BD31-4B8C-83A1-F6EECF244321}">
                <p14:modId xmlns:p14="http://schemas.microsoft.com/office/powerpoint/2010/main" val="2124348202"/>
              </p:ext>
            </p:extLst>
          </p:nvPr>
        </p:nvGraphicFramePr>
        <p:xfrm>
          <a:off x="465992" y="1862665"/>
          <a:ext cx="10946423" cy="4464171"/>
        </p:xfrm>
        <a:graphic>
          <a:graphicData uri="http://schemas.openxmlformats.org/drawingml/2006/table">
            <a:tbl>
              <a:tblPr firstRow="1" bandRow="1">
                <a:tableStyleId>{5940675A-B579-460E-94D1-54222C63F5DA}</a:tableStyleId>
              </a:tblPr>
              <a:tblGrid>
                <a:gridCol w="10946423">
                  <a:extLst>
                    <a:ext uri="{9D8B030D-6E8A-4147-A177-3AD203B41FA5}">
                      <a16:colId xmlns:a16="http://schemas.microsoft.com/office/drawing/2014/main" val="1488126046"/>
                    </a:ext>
                  </a:extLst>
                </a:gridCol>
              </a:tblGrid>
              <a:tr h="399562">
                <a:tc>
                  <a:txBody>
                    <a:bodyPr/>
                    <a:lstStyle/>
                    <a:p>
                      <a:r>
                        <a:rPr lang="en-GB" sz="1200" dirty="0"/>
                        <a:t>You wake up early and it’s a beautiful morning, its sunny and warm and you have the whole day free to have an OSET adventure. Your bike is super clean and fully charged. You put your riding gear on remembering your gloves, boots and helmet and head downstairs….. </a:t>
                      </a:r>
                    </a:p>
                  </a:txBody>
                  <a:tcPr/>
                </a:tc>
                <a:extLst>
                  <a:ext uri="{0D108BD9-81ED-4DB2-BD59-A6C34878D82A}">
                    <a16:rowId xmlns:a16="http://schemas.microsoft.com/office/drawing/2014/main" val="3865031138"/>
                  </a:ext>
                </a:extLst>
              </a:tr>
              <a:tr h="215149">
                <a:tc>
                  <a:txBody>
                    <a:bodyPr/>
                    <a:lstStyle/>
                    <a:p>
                      <a:endParaRPr lang="en-GB" sz="800" dirty="0"/>
                    </a:p>
                  </a:txBody>
                  <a:tcPr/>
                </a:tc>
                <a:extLst>
                  <a:ext uri="{0D108BD9-81ED-4DB2-BD59-A6C34878D82A}">
                    <a16:rowId xmlns:a16="http://schemas.microsoft.com/office/drawing/2014/main" val="1615577244"/>
                  </a:ext>
                </a:extLst>
              </a:tr>
              <a:tr h="215149">
                <a:tc>
                  <a:txBody>
                    <a:bodyPr/>
                    <a:lstStyle/>
                    <a:p>
                      <a:endParaRPr lang="en-GB" sz="800" dirty="0"/>
                    </a:p>
                  </a:txBody>
                  <a:tcPr/>
                </a:tc>
                <a:extLst>
                  <a:ext uri="{0D108BD9-81ED-4DB2-BD59-A6C34878D82A}">
                    <a16:rowId xmlns:a16="http://schemas.microsoft.com/office/drawing/2014/main" val="1901375925"/>
                  </a:ext>
                </a:extLst>
              </a:tr>
              <a:tr h="215149">
                <a:tc>
                  <a:txBody>
                    <a:bodyPr/>
                    <a:lstStyle/>
                    <a:p>
                      <a:endParaRPr lang="en-GB" sz="800" dirty="0"/>
                    </a:p>
                  </a:txBody>
                  <a:tcPr/>
                </a:tc>
                <a:extLst>
                  <a:ext uri="{0D108BD9-81ED-4DB2-BD59-A6C34878D82A}">
                    <a16:rowId xmlns:a16="http://schemas.microsoft.com/office/drawing/2014/main" val="740275353"/>
                  </a:ext>
                </a:extLst>
              </a:tr>
              <a:tr h="215149">
                <a:tc>
                  <a:txBody>
                    <a:bodyPr/>
                    <a:lstStyle/>
                    <a:p>
                      <a:endParaRPr lang="en-GB" sz="800" dirty="0"/>
                    </a:p>
                  </a:txBody>
                  <a:tcPr/>
                </a:tc>
                <a:extLst>
                  <a:ext uri="{0D108BD9-81ED-4DB2-BD59-A6C34878D82A}">
                    <a16:rowId xmlns:a16="http://schemas.microsoft.com/office/drawing/2014/main" val="942605862"/>
                  </a:ext>
                </a:extLst>
              </a:tr>
              <a:tr h="237742">
                <a:tc>
                  <a:txBody>
                    <a:bodyPr/>
                    <a:lstStyle/>
                    <a:p>
                      <a:endParaRPr lang="en-GB" sz="800" dirty="0"/>
                    </a:p>
                  </a:txBody>
                  <a:tcPr/>
                </a:tc>
                <a:extLst>
                  <a:ext uri="{0D108BD9-81ED-4DB2-BD59-A6C34878D82A}">
                    <a16:rowId xmlns:a16="http://schemas.microsoft.com/office/drawing/2014/main" val="1114280906"/>
                  </a:ext>
                </a:extLst>
              </a:tr>
              <a:tr h="221650">
                <a:tc>
                  <a:txBody>
                    <a:bodyPr/>
                    <a:lstStyle/>
                    <a:p>
                      <a:endParaRPr lang="en-GB" sz="800" dirty="0"/>
                    </a:p>
                  </a:txBody>
                  <a:tcPr/>
                </a:tc>
                <a:extLst>
                  <a:ext uri="{0D108BD9-81ED-4DB2-BD59-A6C34878D82A}">
                    <a16:rowId xmlns:a16="http://schemas.microsoft.com/office/drawing/2014/main" val="1466462998"/>
                  </a:ext>
                </a:extLst>
              </a:tr>
              <a:tr h="221651">
                <a:tc>
                  <a:txBody>
                    <a:bodyPr/>
                    <a:lstStyle/>
                    <a:p>
                      <a:endParaRPr lang="en-GB" sz="800" dirty="0"/>
                    </a:p>
                  </a:txBody>
                  <a:tcPr/>
                </a:tc>
                <a:extLst>
                  <a:ext uri="{0D108BD9-81ED-4DB2-BD59-A6C34878D82A}">
                    <a16:rowId xmlns:a16="http://schemas.microsoft.com/office/drawing/2014/main" val="760262349"/>
                  </a:ext>
                </a:extLst>
              </a:tr>
              <a:tr h="215149">
                <a:tc>
                  <a:txBody>
                    <a:bodyPr/>
                    <a:lstStyle/>
                    <a:p>
                      <a:endParaRPr lang="en-GB" sz="800" dirty="0"/>
                    </a:p>
                  </a:txBody>
                  <a:tcPr/>
                </a:tc>
                <a:extLst>
                  <a:ext uri="{0D108BD9-81ED-4DB2-BD59-A6C34878D82A}">
                    <a16:rowId xmlns:a16="http://schemas.microsoft.com/office/drawing/2014/main" val="3035754480"/>
                  </a:ext>
                </a:extLst>
              </a:tr>
              <a:tr h="237019">
                <a:tc>
                  <a:txBody>
                    <a:bodyPr/>
                    <a:lstStyle/>
                    <a:p>
                      <a:endParaRPr lang="en-GB" sz="800" dirty="0"/>
                    </a:p>
                  </a:txBody>
                  <a:tcPr/>
                </a:tc>
                <a:extLst>
                  <a:ext uri="{0D108BD9-81ED-4DB2-BD59-A6C34878D82A}">
                    <a16:rowId xmlns:a16="http://schemas.microsoft.com/office/drawing/2014/main" val="1512392055"/>
                  </a:ext>
                </a:extLst>
              </a:tr>
              <a:tr h="230517">
                <a:tc>
                  <a:txBody>
                    <a:bodyPr/>
                    <a:lstStyle/>
                    <a:p>
                      <a:endParaRPr lang="en-GB" sz="800" dirty="0"/>
                    </a:p>
                  </a:txBody>
                  <a:tcPr/>
                </a:tc>
                <a:extLst>
                  <a:ext uri="{0D108BD9-81ED-4DB2-BD59-A6C34878D82A}">
                    <a16:rowId xmlns:a16="http://schemas.microsoft.com/office/drawing/2014/main" val="2084767560"/>
                  </a:ext>
                </a:extLst>
              </a:tr>
              <a:tr h="230517">
                <a:tc>
                  <a:txBody>
                    <a:bodyPr/>
                    <a:lstStyle/>
                    <a:p>
                      <a:endParaRPr lang="en-GB" sz="800" dirty="0"/>
                    </a:p>
                  </a:txBody>
                  <a:tcPr/>
                </a:tc>
                <a:extLst>
                  <a:ext uri="{0D108BD9-81ED-4DB2-BD59-A6C34878D82A}">
                    <a16:rowId xmlns:a16="http://schemas.microsoft.com/office/drawing/2014/main" val="299175725"/>
                  </a:ext>
                </a:extLst>
              </a:tr>
              <a:tr h="215149">
                <a:tc>
                  <a:txBody>
                    <a:bodyPr/>
                    <a:lstStyle/>
                    <a:p>
                      <a:endParaRPr lang="en-GB" sz="800" dirty="0"/>
                    </a:p>
                  </a:txBody>
                  <a:tcPr/>
                </a:tc>
                <a:extLst>
                  <a:ext uri="{0D108BD9-81ED-4DB2-BD59-A6C34878D82A}">
                    <a16:rowId xmlns:a16="http://schemas.microsoft.com/office/drawing/2014/main" val="3824667371"/>
                  </a:ext>
                </a:extLst>
              </a:tr>
              <a:tr h="245884">
                <a:tc>
                  <a:txBody>
                    <a:bodyPr/>
                    <a:lstStyle/>
                    <a:p>
                      <a:endParaRPr lang="en-GB" sz="800" dirty="0"/>
                    </a:p>
                  </a:txBody>
                  <a:tcPr/>
                </a:tc>
                <a:extLst>
                  <a:ext uri="{0D108BD9-81ED-4DB2-BD59-A6C34878D82A}">
                    <a16:rowId xmlns:a16="http://schemas.microsoft.com/office/drawing/2014/main" val="3592263282"/>
                  </a:ext>
                </a:extLst>
              </a:tr>
              <a:tr h="211584">
                <a:tc>
                  <a:txBody>
                    <a:bodyPr/>
                    <a:lstStyle/>
                    <a:p>
                      <a:endParaRPr lang="en-GB" sz="800" dirty="0"/>
                    </a:p>
                  </a:txBody>
                  <a:tcPr/>
                </a:tc>
                <a:extLst>
                  <a:ext uri="{0D108BD9-81ED-4DB2-BD59-A6C34878D82A}">
                    <a16:rowId xmlns:a16="http://schemas.microsoft.com/office/drawing/2014/main" val="3573138866"/>
                  </a:ext>
                </a:extLst>
              </a:tr>
              <a:tr h="230517">
                <a:tc>
                  <a:txBody>
                    <a:bodyPr/>
                    <a:lstStyle/>
                    <a:p>
                      <a:endParaRPr lang="en-GB" sz="800" dirty="0"/>
                    </a:p>
                  </a:txBody>
                  <a:tcPr/>
                </a:tc>
                <a:extLst>
                  <a:ext uri="{0D108BD9-81ED-4DB2-BD59-A6C34878D82A}">
                    <a16:rowId xmlns:a16="http://schemas.microsoft.com/office/drawing/2014/main" val="254740893"/>
                  </a:ext>
                </a:extLst>
              </a:tr>
              <a:tr h="215149">
                <a:tc>
                  <a:txBody>
                    <a:bodyPr/>
                    <a:lstStyle/>
                    <a:p>
                      <a:endParaRPr lang="en-GB" sz="800" dirty="0"/>
                    </a:p>
                  </a:txBody>
                  <a:tcPr/>
                </a:tc>
                <a:extLst>
                  <a:ext uri="{0D108BD9-81ED-4DB2-BD59-A6C34878D82A}">
                    <a16:rowId xmlns:a16="http://schemas.microsoft.com/office/drawing/2014/main" val="495815417"/>
                  </a:ext>
                </a:extLst>
              </a:tr>
              <a:tr h="215149">
                <a:tc>
                  <a:txBody>
                    <a:bodyPr/>
                    <a:lstStyle/>
                    <a:p>
                      <a:endParaRPr lang="en-GB" sz="800" dirty="0"/>
                    </a:p>
                  </a:txBody>
                  <a:tcPr/>
                </a:tc>
                <a:extLst>
                  <a:ext uri="{0D108BD9-81ED-4DB2-BD59-A6C34878D82A}">
                    <a16:rowId xmlns:a16="http://schemas.microsoft.com/office/drawing/2014/main" val="3448806139"/>
                  </a:ext>
                </a:extLst>
              </a:tr>
              <a:tr h="216922">
                <a:tc>
                  <a:txBody>
                    <a:bodyPr/>
                    <a:lstStyle/>
                    <a:p>
                      <a:endParaRPr lang="en-GB" sz="800" dirty="0"/>
                    </a:p>
                  </a:txBody>
                  <a:tcPr/>
                </a:tc>
                <a:extLst>
                  <a:ext uri="{0D108BD9-81ED-4DB2-BD59-A6C34878D82A}">
                    <a16:rowId xmlns:a16="http://schemas.microsoft.com/office/drawing/2014/main" val="1564954829"/>
                  </a:ext>
                </a:extLst>
              </a:tr>
            </a:tbl>
          </a:graphicData>
        </a:graphic>
      </p:graphicFrame>
    </p:spTree>
    <p:extLst>
      <p:ext uri="{BB962C8B-B14F-4D97-AF65-F5344CB8AC3E}">
        <p14:creationId xmlns:p14="http://schemas.microsoft.com/office/powerpoint/2010/main" val="325814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3EC7E9-DCBC-4923-B180-224AD95953D7}"/>
              </a:ext>
            </a:extLst>
          </p:cNvPr>
          <p:cNvSpPr txBox="1"/>
          <p:nvPr/>
        </p:nvSpPr>
        <p:spPr>
          <a:xfrm>
            <a:off x="4086957" y="156611"/>
            <a:ext cx="4018085" cy="461665"/>
          </a:xfrm>
          <a:prstGeom prst="rect">
            <a:avLst/>
          </a:prstGeom>
          <a:noFill/>
        </p:spPr>
        <p:txBody>
          <a:bodyPr wrap="square" rtlCol="0">
            <a:spAutoFit/>
          </a:bodyPr>
          <a:lstStyle/>
          <a:p>
            <a:r>
              <a:rPr lang="en-GB" sz="2400" b="1" dirty="0"/>
              <a:t>Design your own T-shirt  </a:t>
            </a:r>
          </a:p>
        </p:txBody>
      </p:sp>
      <p:pic>
        <p:nvPicPr>
          <p:cNvPr id="5" name="Picture 4" descr="A picture containing drawing&#10;&#10;Description automatically generated">
            <a:extLst>
              <a:ext uri="{FF2B5EF4-FFF2-40B4-BE49-F238E27FC236}">
                <a16:creationId xmlns:a16="http://schemas.microsoft.com/office/drawing/2014/main" id="{BCE80866-E58A-40A7-A715-34E0BEEA2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8528" y="139939"/>
            <a:ext cx="897009" cy="897009"/>
          </a:xfrm>
          <a:prstGeom prst="rect">
            <a:avLst/>
          </a:prstGeom>
        </p:spPr>
      </p:pic>
      <p:sp>
        <p:nvSpPr>
          <p:cNvPr id="8" name="TextBox 7">
            <a:extLst>
              <a:ext uri="{FF2B5EF4-FFF2-40B4-BE49-F238E27FC236}">
                <a16:creationId xmlns:a16="http://schemas.microsoft.com/office/drawing/2014/main" id="{4963C7F9-65D9-49DE-AFBA-6D589237D38B}"/>
              </a:ext>
            </a:extLst>
          </p:cNvPr>
          <p:cNvSpPr txBox="1"/>
          <p:nvPr/>
        </p:nvSpPr>
        <p:spPr>
          <a:xfrm>
            <a:off x="1197032" y="741829"/>
            <a:ext cx="9609513" cy="461665"/>
          </a:xfrm>
          <a:prstGeom prst="rect">
            <a:avLst/>
          </a:prstGeom>
          <a:noFill/>
        </p:spPr>
        <p:txBody>
          <a:bodyPr wrap="square" rtlCol="0">
            <a:spAutoFit/>
          </a:bodyPr>
          <a:lstStyle/>
          <a:p>
            <a:r>
              <a:rPr lang="en-GB" sz="2400" b="1" dirty="0"/>
              <a:t>Get your pens and crayons out and design your very own OSET T-shirt!</a:t>
            </a:r>
          </a:p>
        </p:txBody>
      </p:sp>
      <p:pic>
        <p:nvPicPr>
          <p:cNvPr id="10" name="Picture 9" descr="A close up of a logo&#10;&#10;Description automatically generated">
            <a:extLst>
              <a:ext uri="{FF2B5EF4-FFF2-40B4-BE49-F238E27FC236}">
                <a16:creationId xmlns:a16="http://schemas.microsoft.com/office/drawing/2014/main" id="{0DDC268A-0ED6-4E94-BFB8-218EE483B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725" y="1280683"/>
            <a:ext cx="9254548" cy="5201056"/>
          </a:xfrm>
          <a:prstGeom prst="rect">
            <a:avLst/>
          </a:prstGeom>
        </p:spPr>
      </p:pic>
      <p:sp>
        <p:nvSpPr>
          <p:cNvPr id="11" name="Rectangle 10">
            <a:extLst>
              <a:ext uri="{FF2B5EF4-FFF2-40B4-BE49-F238E27FC236}">
                <a16:creationId xmlns:a16="http://schemas.microsoft.com/office/drawing/2014/main" id="{4D4B619D-8C56-41D4-B286-CFAD99D3F842}"/>
              </a:ext>
            </a:extLst>
          </p:cNvPr>
          <p:cNvSpPr/>
          <p:nvPr/>
        </p:nvSpPr>
        <p:spPr>
          <a:xfrm>
            <a:off x="106382" y="6393612"/>
            <a:ext cx="12940145" cy="307777"/>
          </a:xfrm>
          <a:prstGeom prst="rect">
            <a:avLst/>
          </a:prstGeom>
        </p:spPr>
        <p:txBody>
          <a:bodyPr wrap="square">
            <a:spAutoFit/>
          </a:bodyPr>
          <a:lstStyle/>
          <a:p>
            <a:r>
              <a:rPr lang="en-GB" sz="1400" b="1" dirty="0"/>
              <a:t>Make sure to copy or take a photo of your finished design and post it on the OSET Bikes Facebook page </a:t>
            </a:r>
            <a:r>
              <a:rPr lang="en-GB" sz="1400" b="1" dirty="0">
                <a:hlinkClick r:id="rId4"/>
              </a:rPr>
              <a:t>www.facebook.com/OSETbikes/</a:t>
            </a:r>
            <a:r>
              <a:rPr lang="en-GB" sz="1400" b="1" dirty="0"/>
              <a:t> and tag with #</a:t>
            </a:r>
            <a:r>
              <a:rPr lang="en-GB" sz="1400" b="1" dirty="0" err="1"/>
              <a:t>osetactive</a:t>
            </a:r>
            <a:endParaRPr lang="en-GB" sz="1400" b="1" dirty="0"/>
          </a:p>
        </p:txBody>
      </p:sp>
      <p:sp>
        <p:nvSpPr>
          <p:cNvPr id="13" name="TextBox 12">
            <a:extLst>
              <a:ext uri="{FF2B5EF4-FFF2-40B4-BE49-F238E27FC236}">
                <a16:creationId xmlns:a16="http://schemas.microsoft.com/office/drawing/2014/main" id="{6DAECB25-6C85-4628-B50D-79AC681BE818}"/>
              </a:ext>
            </a:extLst>
          </p:cNvPr>
          <p:cNvSpPr txBox="1"/>
          <p:nvPr/>
        </p:nvSpPr>
        <p:spPr>
          <a:xfrm>
            <a:off x="10754288" y="1125188"/>
            <a:ext cx="1199496" cy="369332"/>
          </a:xfrm>
          <a:prstGeom prst="rect">
            <a:avLst/>
          </a:prstGeom>
          <a:noFill/>
        </p:spPr>
        <p:txBody>
          <a:bodyPr wrap="none" rtlCol="0">
            <a:spAutoFit/>
          </a:bodyPr>
          <a:lstStyle/>
          <a:p>
            <a:r>
              <a:rPr lang="en-GB" b="1" dirty="0"/>
              <a:t>#</a:t>
            </a:r>
            <a:r>
              <a:rPr lang="en-GB" b="1" dirty="0" err="1"/>
              <a:t>osetbikes</a:t>
            </a:r>
            <a:endParaRPr lang="en-GB" b="1" dirty="0"/>
          </a:p>
        </p:txBody>
      </p:sp>
    </p:spTree>
    <p:extLst>
      <p:ext uri="{BB962C8B-B14F-4D97-AF65-F5344CB8AC3E}">
        <p14:creationId xmlns:p14="http://schemas.microsoft.com/office/powerpoint/2010/main" val="2551076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D280C06E3C26DA4C81FB5ACC61AE5E53" ma:contentTypeVersion="12" ma:contentTypeDescription="Upload an image or a photograph." ma:contentTypeScope="" ma:versionID="55898b98b8155504ca1283fd3ec6fdd7">
  <xsd:schema xmlns:xsd="http://www.w3.org/2001/XMLSchema" xmlns:xs="http://www.w3.org/2001/XMLSchema" xmlns:p="http://schemas.microsoft.com/office/2006/metadata/properties" xmlns:ns1="http://schemas.microsoft.com/sharepoint/v3" xmlns:ns2="688b3734-114b-479a-97f8-4fc15b723250" xmlns:ns3="08e9d07e-42e1-432d-8868-eaa2dda7fc2f" targetNamespace="http://schemas.microsoft.com/office/2006/metadata/properties" ma:root="true" ma:fieldsID="44bb893880df9b584f5f6cb5643c6893" ns1:_="" ns2:_="" ns3:_="">
    <xsd:import namespace="http://schemas.microsoft.com/sharepoint/v3"/>
    <xsd:import namespace="688b3734-114b-479a-97f8-4fc15b723250"/>
    <xsd:import namespace="08e9d07e-42e1-432d-8868-eaa2dda7fc2f"/>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8b3734-114b-479a-97f8-4fc15b723250" elementFormDefault="qualified">
    <xsd:import namespace="http://schemas.microsoft.com/office/2006/documentManagement/types"/>
    <xsd:import namespace="http://schemas.microsoft.com/office/infopath/2007/PartnerControls"/>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e9d07e-42e1-432d-8868-eaa2dda7fc2f" elementFormDefault="qualified">
    <xsd:import namespace="http://schemas.microsoft.com/office/2006/documentManagement/types"/>
    <xsd:import namespace="http://schemas.microsoft.com/office/infopath/2007/PartnerControls"/>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AutoTags" ma:index="30" nillable="true" ma:displayName="MediaServiceAutoTags" ma:internalName="MediaServiceAutoTags"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Location" ma:index="33" nillable="true" ma:displayName="MediaServiceLocation" ma:internalName="MediaServiceLocation"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ImageCreateDate xmlns="http://schemas.microsoft.com/sharepoint/v3" xsi:nil="true"/>
    <Description xmlns="http://schemas.microsoft.com/sharepoint/v3" xsi:nil="true"/>
  </documentManagement>
</p:properties>
</file>

<file path=customXml/itemProps1.xml><?xml version="1.0" encoding="utf-8"?>
<ds:datastoreItem xmlns:ds="http://schemas.openxmlformats.org/officeDocument/2006/customXml" ds:itemID="{B0991793-051B-4134-8C20-3EAE93A33B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8b3734-114b-479a-97f8-4fc15b723250"/>
    <ds:schemaRef ds:uri="08e9d07e-42e1-432d-8868-eaa2dda7fc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BCE574-1EE6-44A0-8444-B891EA467F17}">
  <ds:schemaRefs>
    <ds:schemaRef ds:uri="http://schemas.microsoft.com/sharepoint/v3/contenttype/forms"/>
  </ds:schemaRefs>
</ds:datastoreItem>
</file>

<file path=customXml/itemProps3.xml><?xml version="1.0" encoding="utf-8"?>
<ds:datastoreItem xmlns:ds="http://schemas.openxmlformats.org/officeDocument/2006/customXml" ds:itemID="{1C01A805-8B82-4DDE-BF00-CFBEACB53D3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8e9d07e-42e1-432d-8868-eaa2dda7fc2f"/>
    <ds:schemaRef ds:uri="http://purl.org/dc/elements/1.1/"/>
    <ds:schemaRef ds:uri="http://schemas.microsoft.com/office/2006/metadata/properties"/>
    <ds:schemaRef ds:uri="http://schemas.microsoft.com/sharepoint/v3"/>
    <ds:schemaRef ds:uri="688b3734-114b-479a-97f8-4fc15b72325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5853</TotalTime>
  <Words>2379</Words>
  <Application>Microsoft Office PowerPoint</Application>
  <PresentationFormat>Widescreen</PresentationFormat>
  <Paragraphs>798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Robertson</dc:creator>
  <cp:lastModifiedBy>Oliver Smith</cp:lastModifiedBy>
  <cp:revision>31</cp:revision>
  <cp:lastPrinted>2020-04-01T08:19:11Z</cp:lastPrinted>
  <dcterms:created xsi:type="dcterms:W3CDTF">2020-03-23T11:44:36Z</dcterms:created>
  <dcterms:modified xsi:type="dcterms:W3CDTF">2020-04-01T14:37:53Z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0x01010200D280C06E3C26DA4C81FB5ACC61AE5E53</vt:lpwstr>
  </property>
</Properties>
</file>